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themeOverride+xml" PartName="/ppt/theme/themeOverride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72" r:id="rId2"/>
    <p:sldId id="258" r:id="rId3"/>
    <p:sldId id="256" r:id="rId4"/>
    <p:sldId id="257" r:id="rId5"/>
    <p:sldId id="283" r:id="rId6"/>
    <p:sldId id="284" r:id="rId7"/>
    <p:sldId id="286" r:id="rId8"/>
    <p:sldId id="285" r:id="rId9"/>
    <p:sldId id="277" r:id="rId10"/>
    <p:sldId id="262" r:id="rId11"/>
    <p:sldId id="263" r:id="rId12"/>
    <p:sldId id="264" r:id="rId13"/>
    <p:sldId id="265" r:id="rId14"/>
    <p:sldId id="26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4" r:id="rId25"/>
    <p:sldId id="275" r:id="rId26"/>
    <p:sldId id="276" r:id="rId27"/>
    <p:sldId id="279" r:id="rId28"/>
    <p:sldId id="280" r:id="rId29"/>
    <p:sldId id="281" r:id="rId30"/>
    <p:sldId id="282" r:id="rId31"/>
    <p:sldId id="273" r:id="rId32"/>
    <p:sldId id="259" r:id="rId33"/>
    <p:sldId id="260" r:id="rId34"/>
    <p:sldId id="267" r:id="rId35"/>
    <p:sldId id="268" r:id="rId36"/>
    <p:sldId id="269" r:id="rId37"/>
    <p:sldId id="278" r:id="rId38"/>
    <p:sldId id="270" r:id="rId39"/>
    <p:sldId id="271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kit\Desktop\2011%20FORMOSA\DATOS%20FORMOSA%20%20PARA%20TRABAJAR\Cubo%20Formosa%202005-2011%20con%20grafico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año 2010</a:t>
            </a:r>
            <a:endParaRPr lang="en-US"/>
          </a:p>
        </c:rich>
      </c:tx>
      <c:layout>
        <c:manualLayout>
          <c:xMode val="edge"/>
          <c:yMode val="edge"/>
          <c:x val="0.75737232340906879"/>
          <c:y val="2.7777844563322791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title>
    <c:plotArea>
      <c:layout/>
      <c:areaChart>
        <c:grouping val="stack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Cubo!$A$30:$A$42</c:f>
              <c:strCache>
                <c:ptCount val="13"/>
                <c:pt idx="0">
                  <c:v>Sala de5</c:v>
                </c:pt>
                <c:pt idx="1">
                  <c:v>1º Año</c:v>
                </c:pt>
                <c:pt idx="2">
                  <c:v>2º Año</c:v>
                </c:pt>
                <c:pt idx="3">
                  <c:v>3º Año</c:v>
                </c:pt>
                <c:pt idx="4">
                  <c:v>4º Año</c:v>
                </c:pt>
                <c:pt idx="5">
                  <c:v>5º Año</c:v>
                </c:pt>
                <c:pt idx="6">
                  <c:v>6º Año</c:v>
                </c:pt>
                <c:pt idx="7">
                  <c:v>7º Año</c:v>
                </c:pt>
                <c:pt idx="8">
                  <c:v>8º Año</c:v>
                </c:pt>
                <c:pt idx="9">
                  <c:v>9º Año</c:v>
                </c:pt>
                <c:pt idx="10">
                  <c:v>10º Año</c:v>
                </c:pt>
                <c:pt idx="11">
                  <c:v>11º Año</c:v>
                </c:pt>
                <c:pt idx="12">
                  <c:v>12º Año</c:v>
                </c:pt>
              </c:strCache>
            </c:strRef>
          </c:cat>
          <c:val>
            <c:numRef>
              <c:f>Cubo!$J$30:$J$42</c:f>
              <c:numCache>
                <c:formatCode>General</c:formatCode>
                <c:ptCount val="13"/>
                <c:pt idx="0">
                  <c:v>2428</c:v>
                </c:pt>
                <c:pt idx="1">
                  <c:v>2903</c:v>
                </c:pt>
                <c:pt idx="2">
                  <c:v>1909</c:v>
                </c:pt>
                <c:pt idx="3">
                  <c:v>1662</c:v>
                </c:pt>
                <c:pt idx="4">
                  <c:v>1472</c:v>
                </c:pt>
                <c:pt idx="5">
                  <c:v>1391</c:v>
                </c:pt>
                <c:pt idx="6">
                  <c:v>1257</c:v>
                </c:pt>
                <c:pt idx="7">
                  <c:v>994</c:v>
                </c:pt>
                <c:pt idx="8">
                  <c:v>880</c:v>
                </c:pt>
                <c:pt idx="9">
                  <c:v>809</c:v>
                </c:pt>
                <c:pt idx="10">
                  <c:v>629</c:v>
                </c:pt>
                <c:pt idx="11">
                  <c:v>455</c:v>
                </c:pt>
                <c:pt idx="12">
                  <c:v>435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Cubo!$A$30:$A$42</c:f>
              <c:strCache>
                <c:ptCount val="13"/>
                <c:pt idx="0">
                  <c:v>Sala de5</c:v>
                </c:pt>
                <c:pt idx="1">
                  <c:v>1º Año</c:v>
                </c:pt>
                <c:pt idx="2">
                  <c:v>2º Año</c:v>
                </c:pt>
                <c:pt idx="3">
                  <c:v>3º Año</c:v>
                </c:pt>
                <c:pt idx="4">
                  <c:v>4º Año</c:v>
                </c:pt>
                <c:pt idx="5">
                  <c:v>5º Año</c:v>
                </c:pt>
                <c:pt idx="6">
                  <c:v>6º Año</c:v>
                </c:pt>
                <c:pt idx="7">
                  <c:v>7º Año</c:v>
                </c:pt>
                <c:pt idx="8">
                  <c:v>8º Año</c:v>
                </c:pt>
                <c:pt idx="9">
                  <c:v>9º Año</c:v>
                </c:pt>
                <c:pt idx="10">
                  <c:v>10º Año</c:v>
                </c:pt>
                <c:pt idx="11">
                  <c:v>11º Año</c:v>
                </c:pt>
                <c:pt idx="12">
                  <c:v>12º Año</c:v>
                </c:pt>
              </c:strCache>
            </c:strRef>
          </c:cat>
          <c:val>
            <c:numRef>
              <c:f>Cubo!$K$30:$K$42</c:f>
              <c:numCache>
                <c:formatCode>General</c:formatCode>
                <c:ptCount val="13"/>
                <c:pt idx="0">
                  <c:v>0</c:v>
                </c:pt>
                <c:pt idx="1">
                  <c:v>979</c:v>
                </c:pt>
                <c:pt idx="2">
                  <c:v>941</c:v>
                </c:pt>
                <c:pt idx="3">
                  <c:v>801</c:v>
                </c:pt>
                <c:pt idx="4">
                  <c:v>768</c:v>
                </c:pt>
                <c:pt idx="5">
                  <c:v>692</c:v>
                </c:pt>
                <c:pt idx="6">
                  <c:v>645</c:v>
                </c:pt>
                <c:pt idx="7">
                  <c:v>576</c:v>
                </c:pt>
                <c:pt idx="8">
                  <c:v>510</c:v>
                </c:pt>
                <c:pt idx="9">
                  <c:v>422</c:v>
                </c:pt>
                <c:pt idx="10">
                  <c:v>340</c:v>
                </c:pt>
                <c:pt idx="11">
                  <c:v>256</c:v>
                </c:pt>
                <c:pt idx="12">
                  <c:v>168</c:v>
                </c:pt>
              </c:numCache>
            </c:numRef>
          </c:val>
        </c:ser>
        <c:ser>
          <c:idx val="2"/>
          <c:order val="2"/>
          <c:spPr>
            <a:solidFill>
              <a:schemeClr val="accent6">
                <a:lumMod val="75000"/>
              </a:schemeClr>
            </a:solidFill>
          </c:spPr>
          <c:cat>
            <c:strRef>
              <c:f>Cubo!$A$30:$A$42</c:f>
              <c:strCache>
                <c:ptCount val="13"/>
                <c:pt idx="0">
                  <c:v>Sala de5</c:v>
                </c:pt>
                <c:pt idx="1">
                  <c:v>1º Año</c:v>
                </c:pt>
                <c:pt idx="2">
                  <c:v>2º Año</c:v>
                </c:pt>
                <c:pt idx="3">
                  <c:v>3º Año</c:v>
                </c:pt>
                <c:pt idx="4">
                  <c:v>4º Año</c:v>
                </c:pt>
                <c:pt idx="5">
                  <c:v>5º Año</c:v>
                </c:pt>
                <c:pt idx="6">
                  <c:v>6º Año</c:v>
                </c:pt>
                <c:pt idx="7">
                  <c:v>7º Año</c:v>
                </c:pt>
                <c:pt idx="8">
                  <c:v>8º Año</c:v>
                </c:pt>
                <c:pt idx="9">
                  <c:v>9º Año</c:v>
                </c:pt>
                <c:pt idx="10">
                  <c:v>10º Año</c:v>
                </c:pt>
                <c:pt idx="11">
                  <c:v>11º Año</c:v>
                </c:pt>
                <c:pt idx="12">
                  <c:v>12º Año</c:v>
                </c:pt>
              </c:strCache>
            </c:strRef>
          </c:cat>
          <c:val>
            <c:numRef>
              <c:f>Cubo!$L$30:$L$42</c:f>
              <c:numCache>
                <c:formatCode>General</c:formatCode>
                <c:ptCount val="13"/>
                <c:pt idx="0">
                  <c:v>0</c:v>
                </c:pt>
                <c:pt idx="1">
                  <c:v>979</c:v>
                </c:pt>
                <c:pt idx="2">
                  <c:v>941</c:v>
                </c:pt>
                <c:pt idx="3">
                  <c:v>801</c:v>
                </c:pt>
                <c:pt idx="4">
                  <c:v>768</c:v>
                </c:pt>
                <c:pt idx="5">
                  <c:v>692</c:v>
                </c:pt>
                <c:pt idx="6">
                  <c:v>645</c:v>
                </c:pt>
                <c:pt idx="7">
                  <c:v>576</c:v>
                </c:pt>
                <c:pt idx="8">
                  <c:v>510</c:v>
                </c:pt>
                <c:pt idx="9">
                  <c:v>422</c:v>
                </c:pt>
                <c:pt idx="10">
                  <c:v>340</c:v>
                </c:pt>
                <c:pt idx="11">
                  <c:v>256</c:v>
                </c:pt>
                <c:pt idx="12">
                  <c:v>168</c:v>
                </c:pt>
              </c:numCache>
            </c:numRef>
          </c:val>
        </c:ser>
        <c:ser>
          <c:idx val="3"/>
          <c:order val="3"/>
          <c:spPr>
            <a:solidFill>
              <a:schemeClr val="accent2"/>
            </a:solidFill>
          </c:spPr>
          <c:cat>
            <c:strRef>
              <c:f>Cubo!$A$30:$A$42</c:f>
              <c:strCache>
                <c:ptCount val="13"/>
                <c:pt idx="0">
                  <c:v>Sala de5</c:v>
                </c:pt>
                <c:pt idx="1">
                  <c:v>1º Año</c:v>
                </c:pt>
                <c:pt idx="2">
                  <c:v>2º Año</c:v>
                </c:pt>
                <c:pt idx="3">
                  <c:v>3º Año</c:v>
                </c:pt>
                <c:pt idx="4">
                  <c:v>4º Año</c:v>
                </c:pt>
                <c:pt idx="5">
                  <c:v>5º Año</c:v>
                </c:pt>
                <c:pt idx="6">
                  <c:v>6º Año</c:v>
                </c:pt>
                <c:pt idx="7">
                  <c:v>7º Año</c:v>
                </c:pt>
                <c:pt idx="8">
                  <c:v>8º Año</c:v>
                </c:pt>
                <c:pt idx="9">
                  <c:v>9º Año</c:v>
                </c:pt>
                <c:pt idx="10">
                  <c:v>10º Año</c:v>
                </c:pt>
                <c:pt idx="11">
                  <c:v>11º Año</c:v>
                </c:pt>
                <c:pt idx="12">
                  <c:v>12º Año</c:v>
                </c:pt>
              </c:strCache>
            </c:strRef>
          </c:cat>
          <c:val>
            <c:numRef>
              <c:f>Cubo!$M$30:$M$42</c:f>
              <c:numCache>
                <c:formatCode>General</c:formatCode>
                <c:ptCount val="13"/>
                <c:pt idx="0">
                  <c:v>0</c:v>
                </c:pt>
                <c:pt idx="1">
                  <c:v>309</c:v>
                </c:pt>
                <c:pt idx="2">
                  <c:v>586</c:v>
                </c:pt>
                <c:pt idx="3">
                  <c:v>750</c:v>
                </c:pt>
                <c:pt idx="4">
                  <c:v>822</c:v>
                </c:pt>
                <c:pt idx="5">
                  <c:v>795</c:v>
                </c:pt>
                <c:pt idx="6">
                  <c:v>693</c:v>
                </c:pt>
                <c:pt idx="7">
                  <c:v>639</c:v>
                </c:pt>
                <c:pt idx="8">
                  <c:v>586</c:v>
                </c:pt>
                <c:pt idx="9">
                  <c:v>467</c:v>
                </c:pt>
                <c:pt idx="10">
                  <c:v>377</c:v>
                </c:pt>
                <c:pt idx="11">
                  <c:v>216</c:v>
                </c:pt>
                <c:pt idx="12">
                  <c:v>136</c:v>
                </c:pt>
              </c:numCache>
            </c:numRef>
          </c:val>
        </c:ser>
        <c:axId val="65225472"/>
        <c:axId val="65228160"/>
      </c:areaChart>
      <c:catAx>
        <c:axId val="65225472"/>
        <c:scaling>
          <c:orientation val="minMax"/>
        </c:scaling>
        <c:axPos val="b"/>
        <c:numFmt formatCode="General" sourceLinked="1"/>
        <c:tickLblPos val="nextTo"/>
        <c:crossAx val="65228160"/>
        <c:crosses val="autoZero"/>
        <c:auto val="1"/>
        <c:lblAlgn val="ctr"/>
        <c:lblOffset val="100"/>
      </c:catAx>
      <c:valAx>
        <c:axId val="65228160"/>
        <c:scaling>
          <c:orientation val="minMax"/>
        </c:scaling>
        <c:axPos val="l"/>
        <c:majorGridlines/>
        <c:numFmt formatCode="General" sourceLinked="1"/>
        <c:tickLblPos val="nextTo"/>
        <c:crossAx val="65225472"/>
        <c:crosses val="autoZero"/>
        <c:crossBetween val="midCat"/>
      </c:valAx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D0F8445-C952-4D1A-91BC-F989E0BFF2F6}" type="datetimeFigureOut">
              <a:rPr lang="es-AR"/>
              <a:pPr>
                <a:defRPr/>
              </a:pPr>
              <a:t>03/07/2012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162609-F6C0-4537-8C31-65C8DF868FA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AR" smtClean="0"/>
              <a:t>TODO </a:t>
            </a:r>
          </a:p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7C1A2-3DF7-4E5A-BDE7-78996961F011}" type="slidenum">
              <a:rPr lang="es-AR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2609-F6C0-4537-8C31-65C8DF868FAD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2609-F6C0-4537-8C31-65C8DF868FAD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CAF6B-92C1-4950-90E5-75A460F84301}" type="slidenum">
              <a:rPr lang="es-AR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2609-F6C0-4537-8C31-65C8DF868FAD}" type="slidenum">
              <a:rPr lang="es-AR" smtClean="0"/>
              <a:pPr>
                <a:defRPr/>
              </a:pPr>
              <a:t>28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7450-CEAC-4B4C-9B0E-4BE75BF8CA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7FB-26E5-481B-94A1-A819C65BA4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ACE0-96CD-45F4-95BF-CBC10A3E07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9CAB8C-BF8A-456B-914E-1CCE0AE3FC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88C5-037A-4AE8-86D1-6D82BA27F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7B4E-97E6-4F83-9F63-4FB930D7F6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AD85-D980-4705-A88D-384C471731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CDBA-7473-4427-95E3-8723EB2222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9D2F-47EC-4F5F-800D-B7B9705A1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0DDB-5B92-44CB-A9E3-BA29C68C77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1202-E8E2-4E43-B825-294F599EA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589D-EDEE-4C33-94EE-6BBAFD1D0A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C54E0E-7B4E-4642-B560-256746D7B0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and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450"/>
            <a:ext cx="32035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-Form-Formosaescudoch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banderas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513" y="-26988"/>
            <a:ext cx="2322497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11760" y="2276872"/>
            <a:ext cx="66595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de la Provincia de Formosa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Cultura y Educación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81343" y="357166"/>
            <a:ext cx="6048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desafíos de la Educación </a:t>
            </a:r>
            <a:r>
              <a:rPr lang="es-E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Modalidad Rural son:</a:t>
            </a:r>
            <a:endParaRPr lang="es-E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Contribuir estructuralmente para el crecimiento con Justicia Social.</a:t>
            </a:r>
          </a:p>
          <a:p>
            <a:pPr>
              <a:defRPr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Brindar a la familia rural una educación de calidad en sus 5 dimensiones.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bandera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ndera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27313" y="1998663"/>
            <a:ext cx="3816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3428992" y="493732"/>
            <a:ext cx="4438672" cy="5721350"/>
          </a:xfrm>
        </p:spPr>
        <p:txBody>
          <a:bodyPr/>
          <a:lstStyle/>
          <a:p>
            <a:pPr algn="l" eaLnBrk="1" hangingPunct="1">
              <a:defRPr/>
            </a:pPr>
            <a:r>
              <a:rPr lang="es-AR" dirty="0" smtClean="0">
                <a:solidFill>
                  <a:schemeClr val="tx1"/>
                </a:solidFill>
              </a:rPr>
              <a:t>-</a:t>
            </a:r>
            <a:r>
              <a:rPr lang="es-AR" sz="4000" b="1" cap="all" dirty="0" smtClean="0">
                <a:solidFill>
                  <a:schemeClr val="tx1"/>
                </a:solidFill>
              </a:rPr>
              <a:t>Equidad</a:t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/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>-Eficiencia</a:t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>                </a:t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>-Relevancia</a:t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/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>-Pertinencia</a:t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/>
            </a:r>
            <a:br>
              <a:rPr lang="es-AR" sz="4000" b="1" cap="all" dirty="0" smtClean="0">
                <a:solidFill>
                  <a:schemeClr val="tx1"/>
                </a:solidFill>
              </a:rPr>
            </a:br>
            <a:r>
              <a:rPr lang="es-AR" sz="4000" b="1" cap="all" dirty="0" smtClean="0">
                <a:solidFill>
                  <a:schemeClr val="tx1"/>
                </a:solidFill>
              </a:rPr>
              <a:t>-Eficacia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2357422" y="357190"/>
            <a:ext cx="6643702" cy="6643710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b="1" cap="all" dirty="0" smtClean="0">
                <a:solidFill>
                  <a:schemeClr val="tx1"/>
                </a:solidFill>
              </a:rPr>
              <a:t>Tres grandes desafíos</a:t>
            </a:r>
            <a:br>
              <a:rPr lang="es-AR" sz="3200" b="1" cap="all" dirty="0" smtClean="0">
                <a:solidFill>
                  <a:schemeClr val="tx1"/>
                </a:solidFill>
              </a:rPr>
            </a:br>
            <a:r>
              <a:rPr lang="es-AR" sz="3200" b="1" cap="all" dirty="0" smtClean="0">
                <a:solidFill>
                  <a:schemeClr val="tx1"/>
                </a:solidFill>
              </a:rPr>
              <a:t>de la Educación de la   Modalidad  </a:t>
            </a:r>
            <a:br>
              <a:rPr lang="es-AR" sz="3200" b="1" cap="all" dirty="0" smtClean="0">
                <a:solidFill>
                  <a:schemeClr val="tx1"/>
                </a:solidFill>
              </a:rPr>
            </a:br>
            <a:r>
              <a:rPr lang="es-AR" sz="3200" b="1" cap="all" dirty="0" smtClean="0">
                <a:solidFill>
                  <a:schemeClr val="tx1"/>
                </a:solidFill>
              </a:rPr>
              <a:t>Rural:</a:t>
            </a:r>
            <a:br>
              <a:rPr lang="es-AR" sz="3200" b="1" cap="all" dirty="0" smtClean="0">
                <a:solidFill>
                  <a:schemeClr val="tx1"/>
                </a:solidFill>
              </a:rPr>
            </a:br>
            <a:r>
              <a:rPr lang="es-AR" sz="3200" b="1" cap="all" dirty="0" smtClean="0"/>
              <a:t/>
            </a:r>
            <a:br>
              <a:rPr lang="es-AR" sz="3200" b="1" cap="all" dirty="0" smtClean="0"/>
            </a:br>
            <a:r>
              <a:rPr lang="es-AR" sz="3600" b="1" dirty="0" smtClean="0">
                <a:solidFill>
                  <a:schemeClr val="tx1"/>
                </a:solidFill>
              </a:rPr>
              <a:t>-</a:t>
            </a:r>
            <a:r>
              <a:rPr lang="es-AR" sz="3200" b="1" cap="all" dirty="0" smtClean="0">
                <a:solidFill>
                  <a:schemeClr val="tx1"/>
                </a:solidFill>
              </a:rPr>
              <a:t>Recuperar la gobernabilidad</a:t>
            </a:r>
            <a:r>
              <a:rPr lang="es-AR" sz="3200" b="1" dirty="0" smtClean="0"/>
              <a:t>.</a:t>
            </a:r>
            <a:br>
              <a:rPr lang="es-AR" sz="3200" b="1" dirty="0" smtClean="0"/>
            </a:br>
            <a:r>
              <a:rPr lang="es-AR" sz="3600" b="1" dirty="0" smtClean="0"/>
              <a:t/>
            </a:r>
            <a:br>
              <a:rPr lang="es-AR" sz="3600" b="1" dirty="0" smtClean="0"/>
            </a:br>
            <a:r>
              <a:rPr lang="es-AR" sz="3200" b="1" cap="all" dirty="0" smtClean="0">
                <a:solidFill>
                  <a:schemeClr val="tx1"/>
                </a:solidFill>
              </a:rPr>
              <a:t>-Fortalecer lo pedagógico.</a:t>
            </a:r>
            <a:r>
              <a:rPr lang="es-AR" sz="3600" b="1" cap="all" dirty="0" smtClean="0">
                <a:solidFill>
                  <a:schemeClr val="tx1"/>
                </a:solidFill>
              </a:rPr>
              <a:t/>
            </a:r>
            <a:br>
              <a:rPr lang="es-AR" sz="3600" b="1" cap="all" dirty="0" smtClean="0">
                <a:solidFill>
                  <a:schemeClr val="tx1"/>
                </a:solidFill>
              </a:rPr>
            </a:br>
            <a:r>
              <a:rPr lang="es-AR" sz="3600" b="1" dirty="0" smtClean="0"/>
              <a:t/>
            </a:r>
            <a:br>
              <a:rPr lang="es-AR" sz="3600" b="1" dirty="0" smtClean="0"/>
            </a:br>
            <a:r>
              <a:rPr lang="es-AR" sz="3200" b="1" cap="all" dirty="0" smtClean="0">
                <a:solidFill>
                  <a:schemeClr val="tx1"/>
                </a:solidFill>
              </a:rPr>
              <a:t>-Superar la falta de sentido</a:t>
            </a:r>
            <a:r>
              <a:rPr lang="es-AR" sz="3200" b="1" dirty="0" smtClean="0"/>
              <a:t/>
            </a:r>
            <a:br>
              <a:rPr lang="es-AR" sz="3200" b="1" dirty="0" smtClean="0"/>
            </a:br>
            <a:endParaRPr lang="es-AR" sz="32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500298" y="0"/>
            <a:ext cx="6588125" cy="1571612"/>
          </a:xfrm>
        </p:spPr>
        <p:txBody>
          <a:bodyPr/>
          <a:lstStyle/>
          <a:p>
            <a:pPr eaLnBrk="1" hangingPunct="1">
              <a:defRPr/>
            </a:pPr>
            <a:r>
              <a:rPr lang="es-AR" dirty="0" smtClean="0"/>
              <a:t/>
            </a:r>
            <a:br>
              <a:rPr lang="es-AR" dirty="0" smtClean="0"/>
            </a:br>
            <a:r>
              <a:rPr lang="es-AR" sz="3600" cap="all" dirty="0" smtClean="0">
                <a:solidFill>
                  <a:schemeClr val="tx1"/>
                </a:solidFill>
              </a:rPr>
              <a:t>Para enfrentar esos desafíos</a:t>
            </a:r>
            <a:r>
              <a:rPr lang="es-AR" sz="4000" dirty="0" smtClean="0"/>
              <a:t/>
            </a:r>
            <a:br>
              <a:rPr lang="es-AR" sz="4000" dirty="0" smtClean="0"/>
            </a:br>
            <a:endParaRPr lang="es-AR" sz="4000" dirty="0" smtClean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555875" y="1500174"/>
            <a:ext cx="6588125" cy="4824413"/>
          </a:xfrm>
        </p:spPr>
        <p:txBody>
          <a:bodyPr/>
          <a:lstStyle/>
          <a:p>
            <a:pPr eaLnBrk="1" hangingPunct="1">
              <a:defRPr/>
            </a:pPr>
            <a:r>
              <a:rPr lang="es-AR" sz="3600" dirty="0" smtClean="0"/>
              <a:t>Deberá desarrollar sus tareas en dos grandes áreas:</a:t>
            </a:r>
          </a:p>
          <a:p>
            <a:pPr eaLnBrk="1" hangingPunct="1">
              <a:defRPr/>
            </a:pPr>
            <a:endParaRPr lang="es-AR" sz="1500" dirty="0" smtClean="0"/>
          </a:p>
          <a:p>
            <a:pPr algn="l" eaLnBrk="1" hangingPunct="1">
              <a:buFontTx/>
              <a:buChar char="-"/>
              <a:defRPr/>
            </a:pPr>
            <a:r>
              <a:rPr lang="es-AR" sz="2800" b="1" cap="all" dirty="0" smtClean="0"/>
              <a:t>Hacia el interior del sistema        educativo: articular con los diferentes niveles Y               modalidades.</a:t>
            </a:r>
          </a:p>
          <a:p>
            <a:pPr algn="l" eaLnBrk="1" hangingPunct="1">
              <a:buFontTx/>
              <a:buChar char="-"/>
              <a:defRPr/>
            </a:pPr>
            <a:endParaRPr lang="es-AR" sz="1500" cap="all" dirty="0" smtClean="0"/>
          </a:p>
          <a:p>
            <a:pPr algn="l" eaLnBrk="1" hangingPunct="1">
              <a:defRPr/>
            </a:pPr>
            <a:r>
              <a:rPr lang="es-AR" sz="2800" cap="all" dirty="0" smtClean="0"/>
              <a:t>-</a:t>
            </a:r>
            <a:r>
              <a:rPr lang="es-AR" sz="2800" b="1" cap="all" dirty="0" smtClean="0"/>
              <a:t>Hacia el exterior: articular con otros Ministerios e Instituciones.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835150" y="5305079"/>
            <a:ext cx="730885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s-E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28794" y="284876"/>
            <a:ext cx="72152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visión de la educación como EL nuevo ROSTRO de la justicia social surge:</a:t>
            </a:r>
          </a:p>
          <a:p>
            <a:pPr>
              <a:defRPr/>
            </a:pPr>
            <a:endParaRPr lang="es-AR" sz="32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AR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Modelo Formoseño,</a:t>
            </a:r>
          </a:p>
          <a:p>
            <a:pPr>
              <a:defRPr/>
            </a:pPr>
            <a:endParaRPr lang="es-AR" sz="32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AR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Ley de Educación    </a:t>
            </a:r>
          </a:p>
          <a:p>
            <a:pPr>
              <a:defRPr/>
            </a:pPr>
            <a:r>
              <a:rPr lang="es-AR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Provincial N° 1.470 ,</a:t>
            </a:r>
          </a:p>
          <a:p>
            <a:pPr>
              <a:defRPr/>
            </a:pPr>
            <a:endParaRPr lang="es-AR" sz="32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AR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Resolución N° 314/20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</a:p>
          <a:p>
            <a:pPr>
              <a:defRPr/>
            </a:pPr>
            <a:endParaRPr lang="es-E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Líneas de Política Educativa Provincial</a:t>
            </a:r>
            <a:br>
              <a:rPr lang="es-AR" b="1" dirty="0" smtClean="0">
                <a:solidFill>
                  <a:srgbClr val="FFC000"/>
                </a:solidFill>
              </a:rPr>
            </a:br>
            <a:r>
              <a:rPr lang="es-AR" b="1" dirty="0" smtClean="0">
                <a:solidFill>
                  <a:srgbClr val="FFC000"/>
                </a:solidFill>
              </a:rPr>
              <a:t>Res. 314/12</a:t>
            </a:r>
            <a:r>
              <a:rPr lang="es-AR" b="1" dirty="0" smtClean="0"/>
              <a:t/>
            </a:r>
            <a:br>
              <a:rPr lang="es-AR" b="1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b="1" dirty="0"/>
          </a:p>
          <a:p>
            <a:r>
              <a:rPr lang="es-AR" sz="4000" b="1" dirty="0" smtClean="0"/>
              <a:t>Educación basada en   Desarrollo </a:t>
            </a:r>
            <a:r>
              <a:rPr lang="es-AR" sz="4000" b="1" dirty="0"/>
              <a:t>de </a:t>
            </a:r>
            <a:r>
              <a:rPr lang="es-AR" sz="4000" b="1" dirty="0" smtClean="0"/>
              <a:t>Capacidades   </a:t>
            </a:r>
          </a:p>
          <a:p>
            <a:pPr>
              <a:buNone/>
            </a:pPr>
            <a:endParaRPr lang="es-AR" sz="4000" b="1" dirty="0"/>
          </a:p>
          <a:p>
            <a:r>
              <a:rPr lang="es-AR" sz="4000" b="1" dirty="0"/>
              <a:t>Escolarización Plena</a:t>
            </a:r>
            <a:endParaRPr lang="es-A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C000"/>
                </a:solidFill>
              </a:rPr>
              <a:t>Orientaciones para el enfoque</a:t>
            </a:r>
            <a:br>
              <a:rPr lang="es-AR" b="1" dirty="0">
                <a:solidFill>
                  <a:srgbClr val="FFC000"/>
                </a:solidFill>
              </a:rPr>
            </a:br>
            <a:r>
              <a:rPr lang="es-AR" b="1" dirty="0">
                <a:solidFill>
                  <a:srgbClr val="FFC000"/>
                </a:solidFill>
              </a:rPr>
              <a:t>de desarrollo de </a:t>
            </a:r>
            <a:r>
              <a:rPr lang="es-AR" b="1" dirty="0" smtClean="0">
                <a:solidFill>
                  <a:srgbClr val="FFC000"/>
                </a:solidFill>
              </a:rPr>
              <a:t>capacidades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b="1" u="sng" dirty="0" smtClean="0"/>
              <a:t> CAPACIDADES  PRIMORDIALES</a:t>
            </a:r>
            <a:r>
              <a:rPr lang="es-AR" b="1" dirty="0" smtClean="0"/>
              <a:t>:</a:t>
            </a:r>
          </a:p>
          <a:p>
            <a:pPr>
              <a:buNone/>
            </a:pPr>
            <a:endParaRPr lang="es-AR" b="1" dirty="0"/>
          </a:p>
          <a:p>
            <a:r>
              <a:rPr lang="es-AR" b="1" dirty="0"/>
              <a:t>COMPRENSIÓN </a:t>
            </a:r>
            <a:r>
              <a:rPr lang="es-AR" b="1" dirty="0" smtClean="0"/>
              <a:t>LECTORA</a:t>
            </a:r>
            <a:endParaRPr lang="es-AR" b="1" dirty="0"/>
          </a:p>
          <a:p>
            <a:r>
              <a:rPr lang="es-AR" b="1" dirty="0"/>
              <a:t>EXPRESIÓN ORAL, PRODUCCIÓN ESCRITA Y OTRAS </a:t>
            </a:r>
            <a:r>
              <a:rPr lang="es-AR" b="1" dirty="0" smtClean="0"/>
              <a:t>COMPETENCIAS COMUNICATIVAS</a:t>
            </a:r>
            <a:endParaRPr lang="es-AR" b="1" dirty="0"/>
          </a:p>
          <a:p>
            <a:r>
              <a:rPr lang="es-AR" b="1" dirty="0"/>
              <a:t>TRABAJO CON </a:t>
            </a:r>
            <a:r>
              <a:rPr lang="es-AR" b="1" dirty="0" smtClean="0"/>
              <a:t>OTRO</a:t>
            </a:r>
          </a:p>
          <a:p>
            <a:r>
              <a:rPr lang="es-AR" b="1" dirty="0" smtClean="0"/>
              <a:t> JUICIO CRÍTICO</a:t>
            </a:r>
            <a:endParaRPr lang="es-AR" b="1" dirty="0"/>
          </a:p>
          <a:p>
            <a:r>
              <a:rPr lang="es-AR" b="1" dirty="0"/>
              <a:t>RESOLUCIÓN DE </a:t>
            </a:r>
            <a:r>
              <a:rPr lang="es-AR" b="1" dirty="0" smtClean="0"/>
              <a:t>PROBLEMAS</a:t>
            </a:r>
            <a:endParaRPr lang="es-A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solidFill>
                  <a:srgbClr val="FFC000"/>
                </a:solidFill>
              </a:rPr>
              <a:t>Comprensión lectora: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b="1" dirty="0"/>
          </a:p>
          <a:p>
            <a:r>
              <a:rPr lang="es-AR" sz="4000" dirty="0"/>
              <a:t>centrada en el “Leer para aprender”</a:t>
            </a:r>
          </a:p>
          <a:p>
            <a:pPr>
              <a:buNone/>
            </a:pPr>
            <a:r>
              <a:rPr lang="es-AR" sz="4000" dirty="0"/>
              <a:t>como soporte de acceso continuo</a:t>
            </a:r>
          </a:p>
          <a:p>
            <a:pPr>
              <a:buNone/>
            </a:pPr>
            <a:r>
              <a:rPr lang="es-AR" sz="4000" dirty="0"/>
              <a:t>al </a:t>
            </a:r>
            <a:r>
              <a:rPr lang="es-AR" sz="4000" dirty="0" smtClean="0"/>
              <a:t>conocimiento.</a:t>
            </a:r>
          </a:p>
          <a:p>
            <a:pPr>
              <a:buNone/>
            </a:pPr>
            <a:endParaRPr lang="es-AR" sz="4000" dirty="0" smtClean="0"/>
          </a:p>
          <a:p>
            <a:pPr>
              <a:buNone/>
            </a:pPr>
            <a:r>
              <a:rPr lang="es-AR" sz="4000" dirty="0" smtClean="0"/>
              <a:t>-Comprender  el entorno</a:t>
            </a:r>
            <a:endParaRPr lang="es-A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Expresión oral, producción escrita y otras</a:t>
            </a:r>
            <a:br>
              <a:rPr lang="es-AR" b="1" dirty="0" smtClean="0">
                <a:solidFill>
                  <a:srgbClr val="FFC000"/>
                </a:solidFill>
              </a:rPr>
            </a:br>
            <a:r>
              <a:rPr lang="es-AR" b="1" dirty="0" smtClean="0">
                <a:solidFill>
                  <a:srgbClr val="FFC000"/>
                </a:solidFill>
              </a:rPr>
              <a:t>competencias comunicativas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endParaRPr lang="es-AR" b="1" dirty="0"/>
          </a:p>
          <a:p>
            <a:r>
              <a:rPr lang="es-AR" sz="4000" dirty="0"/>
              <a:t>que den cuenta de lo aprendido, de la posibilidad </a:t>
            </a:r>
            <a:r>
              <a:rPr lang="es-AR" sz="4000" dirty="0" smtClean="0"/>
              <a:t>de   argumentar   </a:t>
            </a:r>
            <a:r>
              <a:rPr lang="es-AR" sz="4000" dirty="0"/>
              <a:t>las posiciones y de expresar la </a:t>
            </a:r>
            <a:r>
              <a:rPr lang="es-AR" sz="4000" dirty="0" smtClean="0"/>
              <a:t>interioridad</a:t>
            </a:r>
          </a:p>
          <a:p>
            <a:r>
              <a:rPr lang="es-AR" sz="4000" dirty="0" smtClean="0"/>
              <a:t>Aprender a Comunicarnos</a:t>
            </a:r>
            <a:endParaRPr lang="es-A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C000"/>
                </a:solidFill>
              </a:rPr>
              <a:t>Trabajo con otros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b="1" dirty="0"/>
          </a:p>
          <a:p>
            <a:pPr algn="just"/>
            <a:r>
              <a:rPr lang="es-AR" dirty="0"/>
              <a:t>centrada en la </a:t>
            </a:r>
            <a:r>
              <a:rPr lang="es-AR" dirty="0" smtClean="0"/>
              <a:t>experiencia sostenida </a:t>
            </a:r>
            <a:r>
              <a:rPr lang="es-AR" dirty="0"/>
              <a:t>de cooperación </a:t>
            </a:r>
            <a:r>
              <a:rPr lang="es-AR" dirty="0" smtClean="0"/>
              <a:t>y   compromiso </a:t>
            </a:r>
            <a:r>
              <a:rPr lang="es-AR" dirty="0"/>
              <a:t>recíproco con el</a:t>
            </a:r>
          </a:p>
          <a:p>
            <a:pPr algn="just">
              <a:buNone/>
            </a:pPr>
            <a:r>
              <a:rPr lang="es-AR" dirty="0"/>
              <a:t>estudio y la promoción año </a:t>
            </a:r>
            <a:r>
              <a:rPr lang="es-AR" dirty="0" smtClean="0"/>
              <a:t>por año</a:t>
            </a:r>
            <a:r>
              <a:rPr lang="es-AR" dirty="0"/>
              <a:t>, dentro del grupo de clase y </a:t>
            </a:r>
            <a:r>
              <a:rPr lang="es-AR" dirty="0" smtClean="0"/>
              <a:t>la escuela.</a:t>
            </a:r>
          </a:p>
          <a:p>
            <a:pPr algn="just">
              <a:buNone/>
            </a:pPr>
            <a:endParaRPr lang="es-AR" dirty="0"/>
          </a:p>
          <a:p>
            <a:pPr algn="just">
              <a:buNone/>
            </a:pPr>
            <a:r>
              <a:rPr lang="es-AR" dirty="0" smtClean="0"/>
              <a:t>Experimentar la SOLIDARIDAD</a:t>
            </a:r>
            <a:endParaRPr lang="es-A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1835150"/>
            <a:ext cx="79930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Rural  Prioridad de la </a:t>
            </a:r>
          </a:p>
          <a:p>
            <a:pPr algn="ctr"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Educativa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0298" y="642918"/>
            <a:ext cx="6408738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Rural  Prioridad de la </a:t>
            </a:r>
          </a:p>
          <a:p>
            <a:pPr algn="ctr"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Educativa</a:t>
            </a:r>
          </a:p>
          <a:p>
            <a:pPr algn="ctr">
              <a:defRPr/>
            </a:pP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educación es el nuevo rostro de la justicia social” – </a:t>
            </a:r>
          </a:p>
          <a:p>
            <a:pPr algn="ctr">
              <a:defRPr/>
            </a:pP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Gobernador </a:t>
            </a:r>
            <a:r>
              <a:rPr lang="es-A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Gildo</a:t>
            </a: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Insfrán</a:t>
            </a: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Escuel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142984"/>
            <a:ext cx="6572264" cy="41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nini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nini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0"/>
            <a:ext cx="35099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NETBOOK ESCOLA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325938"/>
            <a:ext cx="396081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energ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4581128"/>
            <a:ext cx="658812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DSC_03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0"/>
            <a:ext cx="6588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4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45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5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45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45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45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4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4" grpId="2"/>
      <p:bldP spid="13317" grpId="0"/>
      <p:bldP spid="133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C000"/>
                </a:solidFill>
              </a:rPr>
              <a:t>Juicio crítico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b="1" dirty="0"/>
          </a:p>
          <a:p>
            <a:pPr algn="just"/>
            <a:r>
              <a:rPr lang="es-AR" dirty="0"/>
              <a:t>centrada en la articulación </a:t>
            </a:r>
            <a:r>
              <a:rPr lang="es-AR" dirty="0" smtClean="0"/>
              <a:t>de conceptos </a:t>
            </a:r>
            <a:r>
              <a:rPr lang="es-AR" dirty="0"/>
              <a:t>de las disciplinas</a:t>
            </a:r>
            <a:r>
              <a:rPr lang="es-AR" dirty="0" smtClean="0"/>
              <a:t>, valores </a:t>
            </a:r>
            <a:r>
              <a:rPr lang="es-AR" dirty="0"/>
              <a:t>y metodologías de </a:t>
            </a:r>
            <a:r>
              <a:rPr lang="es-AR" dirty="0" smtClean="0"/>
              <a:t>análisis para </a:t>
            </a:r>
            <a:r>
              <a:rPr lang="es-AR" dirty="0"/>
              <a:t>formular posturas </a:t>
            </a:r>
            <a:r>
              <a:rPr lang="es-AR" dirty="0" smtClean="0"/>
              <a:t>y fundamentar </a:t>
            </a:r>
            <a:r>
              <a:rPr lang="es-AR" dirty="0"/>
              <a:t>acciones </a:t>
            </a:r>
            <a:r>
              <a:rPr lang="es-AR" dirty="0" smtClean="0"/>
              <a:t>personales.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Aprender a ser LIBRE</a:t>
            </a:r>
            <a:endParaRPr lang="es-A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C000"/>
                </a:solidFill>
              </a:rPr>
              <a:t>Resolución de problemas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b="1" dirty="0"/>
          </a:p>
          <a:p>
            <a:r>
              <a:rPr lang="es-AR" sz="3600" dirty="0"/>
              <a:t>centrada en una metodología de comprensión </a:t>
            </a:r>
            <a:r>
              <a:rPr lang="es-AR" sz="3600" dirty="0" smtClean="0"/>
              <a:t>de  situaciones </a:t>
            </a:r>
            <a:r>
              <a:rPr lang="es-AR" sz="3600" dirty="0"/>
              <a:t>y su modificación a partir de la </a:t>
            </a:r>
            <a:r>
              <a:rPr lang="es-AR" sz="3600" dirty="0" smtClean="0"/>
              <a:t>aplicación de </a:t>
            </a:r>
            <a:r>
              <a:rPr lang="es-AR" sz="3600" dirty="0"/>
              <a:t>conceptos </a:t>
            </a:r>
            <a:r>
              <a:rPr lang="es-AR" sz="3600" dirty="0" err="1"/>
              <a:t>estructurantes</a:t>
            </a:r>
            <a:r>
              <a:rPr lang="es-AR" sz="3600" dirty="0"/>
              <a:t> de las </a:t>
            </a:r>
            <a:r>
              <a:rPr lang="es-AR" sz="3600" dirty="0" smtClean="0"/>
              <a:t>disciplinas.</a:t>
            </a:r>
          </a:p>
          <a:p>
            <a:pPr>
              <a:buNone/>
            </a:pPr>
            <a:r>
              <a:rPr lang="es-AR" sz="3600" dirty="0" smtClean="0"/>
              <a:t>Aprender a VIVIR</a:t>
            </a:r>
            <a:endParaRPr lang="es-A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El desarrollo de capacidades es una </a:t>
            </a:r>
            <a:r>
              <a:rPr lang="es-AR" sz="4400" b="1" dirty="0" smtClean="0"/>
              <a:t>responsabilidad compartida </a:t>
            </a:r>
            <a:r>
              <a:rPr lang="es-AR" sz="4400" b="1" dirty="0"/>
              <a:t>entre todos los niveles educativos.</a:t>
            </a:r>
            <a:endParaRPr lang="es-AR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C000"/>
                </a:solidFill>
              </a:rPr>
              <a:t>Orientaciones para el enfoque de</a:t>
            </a:r>
            <a:br>
              <a:rPr lang="es-AR" b="1" dirty="0">
                <a:solidFill>
                  <a:srgbClr val="FFC000"/>
                </a:solidFill>
              </a:rPr>
            </a:br>
            <a:r>
              <a:rPr lang="es-AR" b="1" dirty="0">
                <a:solidFill>
                  <a:srgbClr val="FFC000"/>
                </a:solidFill>
              </a:rPr>
              <a:t>escolarización plena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4000" b="1" dirty="0"/>
              <a:t>Escolarización</a:t>
            </a:r>
            <a:r>
              <a:rPr lang="es-AR" sz="4000" b="1" dirty="0" smtClean="0"/>
              <a:t>:</a:t>
            </a:r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r>
              <a:rPr lang="es-AR" b="1" dirty="0" smtClean="0"/>
              <a:t> </a:t>
            </a:r>
            <a:r>
              <a:rPr lang="es-AR" sz="4000" b="1" dirty="0"/>
              <a:t>•Total</a:t>
            </a:r>
          </a:p>
          <a:p>
            <a:pPr>
              <a:buNone/>
            </a:pPr>
            <a:r>
              <a:rPr lang="es-AR" sz="4000" dirty="0"/>
              <a:t>•</a:t>
            </a:r>
            <a:r>
              <a:rPr lang="es-AR" sz="4000" b="1" dirty="0"/>
              <a:t>Oportuna</a:t>
            </a:r>
          </a:p>
          <a:p>
            <a:pPr>
              <a:buNone/>
            </a:pPr>
            <a:r>
              <a:rPr lang="es-AR" sz="4000" dirty="0"/>
              <a:t>•</a:t>
            </a:r>
            <a:r>
              <a:rPr lang="es-AR" sz="4000" b="1" dirty="0"/>
              <a:t>Sostenida</a:t>
            </a:r>
          </a:p>
          <a:p>
            <a:pPr>
              <a:buNone/>
            </a:pPr>
            <a:r>
              <a:rPr lang="es-AR" sz="4000" dirty="0"/>
              <a:t>•</a:t>
            </a:r>
            <a:r>
              <a:rPr lang="es-AR" sz="4000" b="1" dirty="0"/>
              <a:t>Plena</a:t>
            </a:r>
            <a:endParaRPr lang="es-A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642942"/>
          </a:xfrm>
        </p:spPr>
        <p:txBody>
          <a:bodyPr/>
          <a:lstStyle/>
          <a:p>
            <a:r>
              <a:rPr lang="es-ES" sz="3600" b="1" cap="all" dirty="0" smtClean="0">
                <a:solidFill>
                  <a:schemeClr val="tx1"/>
                </a:solidFill>
              </a:rPr>
              <a:t>Ministerio de Educación de la  Nación</a:t>
            </a:r>
            <a:br>
              <a:rPr lang="es-ES" sz="3600" b="1" cap="all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en articulación con la</a:t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s-ES" sz="2800" b="1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es-E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643998" cy="3214710"/>
          </a:xfrm>
        </p:spPr>
        <p:txBody>
          <a:bodyPr/>
          <a:lstStyle/>
          <a:p>
            <a:r>
              <a:rPr lang="es-ES" sz="3600" b="1" cap="all" dirty="0" smtClean="0"/>
              <a:t>Modalidad de Educación </a:t>
            </a:r>
          </a:p>
          <a:p>
            <a:r>
              <a:rPr lang="es-ES" sz="3600" b="1" cap="all" dirty="0" smtClean="0"/>
              <a:t>Rural</a:t>
            </a:r>
          </a:p>
          <a:p>
            <a:r>
              <a:rPr lang="es-ES" sz="2800" b="1" dirty="0" smtClean="0"/>
              <a:t>presenta la</a:t>
            </a:r>
          </a:p>
          <a:p>
            <a:endParaRPr lang="es-E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s-ES" sz="3600" b="1" cap="all" dirty="0" smtClean="0"/>
              <a:t>Serie Horizontes</a:t>
            </a:r>
            <a:endParaRPr lang="es-ES" sz="3600" b="1" cap="all" dirty="0"/>
          </a:p>
        </p:txBody>
      </p:sp>
      <p:sp>
        <p:nvSpPr>
          <p:cNvPr id="7" name="6 Flecha arriba y abajo"/>
          <p:cNvSpPr/>
          <p:nvPr/>
        </p:nvSpPr>
        <p:spPr>
          <a:xfrm>
            <a:off x="4214810" y="2428868"/>
            <a:ext cx="484632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rriba y abajo"/>
          <p:cNvSpPr/>
          <p:nvPr/>
        </p:nvSpPr>
        <p:spPr>
          <a:xfrm>
            <a:off x="4286248" y="5214950"/>
            <a:ext cx="484632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24075" y="0"/>
            <a:ext cx="701992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 Serie Horizontes cuenta con:                                         </a:t>
            </a:r>
          </a:p>
          <a:p>
            <a:pPr>
              <a:defRPr/>
            </a:pPr>
            <a:r>
              <a:rPr lang="es-E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>
              <a:defRPr/>
            </a:pPr>
            <a:r>
              <a:rPr lang="es-E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s-E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Curricular por área del conocimiento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s-ES" sz="3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E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Metodologías didácticas acordes  CON LA Resolución N° 314/12</a:t>
            </a:r>
            <a:r>
              <a:rPr lang="es-ES" sz="3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s-ES" sz="34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_tradnl" sz="3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ES_tradnl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PROMUEVE EL APRENDIZAJE</a:t>
            </a:r>
          </a:p>
          <a:p>
            <a:pPr>
              <a:defRPr/>
            </a:pPr>
            <a:r>
              <a:rPr lang="es-ES_tradnl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 DE LOS ESTUDIANTES</a:t>
            </a:r>
            <a:endParaRPr lang="es-ES" sz="28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285984" y="16430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2357422" y="3071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2428860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1928794" y="4000504"/>
            <a:ext cx="7000924" cy="25717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00231" y="357165"/>
            <a:ext cx="6892943" cy="103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E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DIDÁCTICO</a:t>
            </a: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que contiene</a:t>
            </a: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Áreas del conocimiento</a:t>
            </a:r>
          </a:p>
          <a:p>
            <a:pPr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    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Lengua    Matemática</a:t>
            </a:r>
          </a:p>
          <a:p>
            <a:pPr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      Naturales</a:t>
            </a:r>
          </a:p>
          <a:p>
            <a:pPr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alumnos tienen la oportunidad de encuentro con los saberes en el lugar donde viven, integrando la familia.</a:t>
            </a:r>
          </a:p>
          <a:p>
            <a:pPr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5001819" y="1121843"/>
            <a:ext cx="427834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5001422" y="1917748"/>
            <a:ext cx="428628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6858016" y="2571744"/>
            <a:ext cx="571504" cy="2857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H="1">
            <a:off x="5715008" y="2714620"/>
            <a:ext cx="642942" cy="71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5400000">
            <a:off x="4500562" y="2643182"/>
            <a:ext cx="642942" cy="2143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3178959" y="2607463"/>
            <a:ext cx="642942" cy="2857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8029604" cy="1571636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LA MODALIDAD DE EDUCACION RURAL</a:t>
            </a: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>                   </a:t>
            </a:r>
            <a:r>
              <a:rPr lang="es-ES" sz="2400" dirty="0" smtClean="0">
                <a:solidFill>
                  <a:schemeClr val="tx1"/>
                </a:solidFill>
              </a:rPr>
              <a:t>deberá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4714884"/>
          </a:xfrm>
        </p:spPr>
        <p:txBody>
          <a:bodyPr/>
          <a:lstStyle/>
          <a:p>
            <a:r>
              <a:rPr lang="es-ES" sz="2400" b="1" dirty="0" smtClean="0"/>
              <a:t>  IMPULSAR  y  ACOMPAÑAR</a:t>
            </a:r>
          </a:p>
          <a:p>
            <a:endParaRPr lang="es-ES" dirty="0" smtClean="0"/>
          </a:p>
          <a:p>
            <a:pPr algn="l"/>
            <a:r>
              <a:rPr lang="es-ES" sz="2800" dirty="0" smtClean="0"/>
              <a:t> </a:t>
            </a:r>
            <a:r>
              <a:rPr lang="es-ES" sz="2400" b="1" dirty="0" smtClean="0"/>
              <a:t>PLENA ESCOLARIDAD - DESARROLLO DE CAPACIDADES</a:t>
            </a:r>
          </a:p>
          <a:p>
            <a:pPr algn="l"/>
            <a:endParaRPr lang="es-ES" sz="2000" dirty="0" smtClean="0"/>
          </a:p>
          <a:p>
            <a:pPr algn="l"/>
            <a:r>
              <a:rPr lang="es-ES" sz="2000" dirty="0" smtClean="0"/>
              <a:t>                                                                        </a:t>
            </a:r>
            <a:r>
              <a:rPr lang="es-ES" sz="2400" dirty="0" smtClean="0"/>
              <a:t>a través  de</a:t>
            </a:r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r>
              <a:rPr lang="es-ES" sz="3600" dirty="0" smtClean="0"/>
              <a:t>    </a:t>
            </a:r>
            <a:r>
              <a:rPr lang="es-ES" sz="3600" b="1" dirty="0" smtClean="0"/>
              <a:t>PROPUESTAS PEDAGOGICAS ADECUADAS AL AMBITO RURAL</a:t>
            </a:r>
          </a:p>
          <a:p>
            <a:endParaRPr lang="es-ES" dirty="0" smtClean="0"/>
          </a:p>
          <a:p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4394199" y="1749413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3821901" y="2821777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H="1">
            <a:off x="4964910" y="2821777"/>
            <a:ext cx="357192" cy="142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>
            <a:off x="4536281" y="4536289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476672"/>
            <a:ext cx="8643999" cy="5810988"/>
          </a:xfrm>
        </p:spPr>
        <p:txBody>
          <a:bodyPr/>
          <a:lstStyle/>
          <a:p>
            <a:pPr marL="400050" lvl="0" indent="-400050" algn="l"/>
            <a:r>
              <a:rPr lang="es-AR" sz="1400" cap="all" dirty="0" smtClean="0">
                <a:solidFill>
                  <a:schemeClr val="tx1"/>
                </a:solidFill>
              </a:rPr>
              <a:t> </a:t>
            </a:r>
            <a:br>
              <a:rPr lang="es-AR" sz="1400" cap="all" dirty="0" smtClean="0">
                <a:solidFill>
                  <a:schemeClr val="tx1"/>
                </a:solidFill>
              </a:rPr>
            </a:br>
            <a:r>
              <a:rPr lang="es-AR" sz="1400" cap="all" dirty="0" smtClean="0">
                <a:solidFill>
                  <a:schemeClr val="tx1"/>
                </a:solidFill>
              </a:rPr>
              <a:t/>
            </a:r>
            <a:br>
              <a:rPr lang="es-AR" sz="1400" cap="all" dirty="0" smtClean="0">
                <a:solidFill>
                  <a:schemeClr val="tx1"/>
                </a:solidFill>
              </a:rPr>
            </a:br>
            <a:r>
              <a:rPr lang="es-AR" sz="1400" cap="all" dirty="0" smtClean="0">
                <a:solidFill>
                  <a:schemeClr val="tx1"/>
                </a:solidFill>
              </a:rPr>
              <a:t> </a:t>
            </a:r>
            <a:r>
              <a:rPr lang="es-AR" sz="1400" b="1" cap="all" dirty="0" smtClean="0">
                <a:solidFill>
                  <a:schemeClr val="tx1"/>
                </a:solidFill>
              </a:rPr>
              <a:t> </a:t>
            </a:r>
            <a:r>
              <a:rPr lang="es-AR" sz="1400" b="1" cap="all" dirty="0" smtClean="0">
                <a:solidFill>
                  <a:srgbClr val="FFC000"/>
                </a:solidFill>
              </a:rPr>
              <a:t>-   </a:t>
            </a:r>
            <a:r>
              <a:rPr lang="es-AR" sz="2000" b="1" cap="all" dirty="0" smtClean="0">
                <a:solidFill>
                  <a:srgbClr val="FFC000"/>
                </a:solidFill>
              </a:rPr>
              <a:t>Fortalecimiento de los proyectos pedagógicos productivos. 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/>
            </a:r>
            <a:br>
              <a:rPr lang="es-ES" sz="2000" b="1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> -   </a:t>
            </a:r>
            <a:r>
              <a:rPr lang="es-AR" sz="2000" b="1" cap="all" dirty="0" smtClean="0">
                <a:solidFill>
                  <a:srgbClr val="FFC000"/>
                </a:solidFill>
              </a:rPr>
              <a:t>AFIANZAR LA ALIANZA ESTRATÉGICA  ENTRE EDUCACIÓN , PRODUCCIÓN, TRABAJO  Y  DESARROLLO COMUNITARIO , VINCULADAS CON ACTIVIDADES PRODUCTIVAS LOCALES.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/>
            </a:r>
            <a:br>
              <a:rPr lang="es-ES" sz="2000" b="1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>-   </a:t>
            </a:r>
            <a:r>
              <a:rPr lang="es-AR" sz="2000" b="1" cap="all" dirty="0" smtClean="0">
                <a:solidFill>
                  <a:srgbClr val="FFC000"/>
                </a:solidFill>
              </a:rPr>
              <a:t>MANTENER VÍNCULOS CON EL NÚCLEO FAMILIAR Y MEDIO DE PERTENENCIA.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/>
            </a:r>
            <a:br>
              <a:rPr lang="es-ES" sz="2000" b="1" dirty="0" smtClean="0">
                <a:solidFill>
                  <a:srgbClr val="FFC000"/>
                </a:solidFill>
              </a:rPr>
            </a:br>
            <a:r>
              <a:rPr lang="es-ES" sz="2000" b="1" dirty="0" smtClean="0">
                <a:solidFill>
                  <a:srgbClr val="FFC000"/>
                </a:solidFill>
              </a:rPr>
              <a:t>-   </a:t>
            </a:r>
            <a:r>
              <a:rPr lang="es-AR" sz="2000" b="1" cap="all" dirty="0" smtClean="0">
                <a:solidFill>
                  <a:srgbClr val="FFC000"/>
                </a:solidFill>
              </a:rPr>
              <a:t>GENERAR UNA VISIÓN INTEGRAL DE LA EDUCACIÓN RURAL VISTA COMO UN PROCESO CONTINUO.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AR" sz="2000" b="1" cap="all" dirty="0" smtClean="0">
                <a:solidFill>
                  <a:srgbClr val="FFC000"/>
                </a:solidFill>
              </a:rPr>
              <a:t/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AR" sz="2000" b="1" cap="all" dirty="0" smtClean="0">
                <a:solidFill>
                  <a:srgbClr val="FFC000"/>
                </a:solidFill>
              </a:rPr>
              <a:t>  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r>
              <a:rPr lang="es-AR" sz="2000" b="1" cap="all" dirty="0" smtClean="0">
                <a:solidFill>
                  <a:srgbClr val="FFC000"/>
                </a:solidFill>
              </a:rPr>
              <a:t>-  implementar el paradigma productivo en las actividades escolares  en relación con la comunidad.</a:t>
            </a:r>
            <a:br>
              <a:rPr lang="es-AR" sz="2000" b="1" cap="all" dirty="0" smtClean="0">
                <a:solidFill>
                  <a:srgbClr val="FFC000"/>
                </a:solidFill>
              </a:rPr>
            </a:br>
            <a:endParaRPr lang="es-ES" sz="2000" b="1" dirty="0">
              <a:solidFill>
                <a:srgbClr val="FFC000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286248" y="214290"/>
            <a:ext cx="484632" cy="69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4283968" y="602128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1430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sz="2400" cap="all" dirty="0" smtClean="0">
                <a:solidFill>
                  <a:schemeClr val="tx1"/>
                </a:solidFill>
              </a:rPr>
              <a:t> </a:t>
            </a:r>
            <a:r>
              <a:rPr lang="es-AR" sz="2400" b="1" cap="all" dirty="0" smtClean="0">
                <a:solidFill>
                  <a:schemeClr val="tx1"/>
                </a:solidFill>
              </a:rPr>
              <a:t>CONJUNCION DEL sistema educativo y otros organismos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5143536"/>
          </a:xfrm>
        </p:spPr>
        <p:txBody>
          <a:bodyPr/>
          <a:lstStyle/>
          <a:p>
            <a:r>
              <a:rPr lang="es-AR" sz="1800" b="1" cap="all" dirty="0" smtClean="0"/>
              <a:t> SE ABORDA  UN PLAN DE TRABAJO CON :</a:t>
            </a:r>
          </a:p>
          <a:p>
            <a:endParaRPr lang="es-ES" sz="1800" dirty="0" smtClean="0"/>
          </a:p>
          <a:p>
            <a:pPr algn="l">
              <a:buFont typeface="Arial" pitchFamily="34" charset="0"/>
              <a:buChar char="•"/>
            </a:pPr>
            <a:r>
              <a:rPr lang="es-AR" sz="1800" cap="all" dirty="0" smtClean="0"/>
              <a:t>  </a:t>
            </a:r>
            <a:r>
              <a:rPr lang="es-AR" sz="1800" b="1" u="sng" cap="all" dirty="0" smtClean="0"/>
              <a:t>EQUIPO ESTRATÉGICO</a:t>
            </a:r>
            <a:r>
              <a:rPr lang="es-AR" sz="1800" b="1" cap="all" dirty="0" smtClean="0"/>
              <a:t>:   - MINISTRO DE  CULTURA Y EDUCACIÓN</a:t>
            </a:r>
          </a:p>
          <a:p>
            <a:pPr algn="l"/>
            <a:r>
              <a:rPr lang="es-AR" sz="1800" b="1" cap="all" dirty="0" smtClean="0"/>
              <a:t>                                                - MINISTRO DE PRODUCCIÓN Y AMBIENTE</a:t>
            </a:r>
          </a:p>
          <a:p>
            <a:pPr algn="l"/>
            <a:r>
              <a:rPr lang="es-AR" sz="1800" b="1" cap="all" dirty="0" smtClean="0"/>
              <a:t>                                                - SUBSECRETARIO DE EDUCACIÓN</a:t>
            </a:r>
          </a:p>
          <a:p>
            <a:pPr algn="l"/>
            <a:r>
              <a:rPr lang="es-AR" sz="1800" b="1" cap="all" dirty="0" smtClean="0"/>
              <a:t>                                                - COORDINADOR GENERAL DE CEDEVA</a:t>
            </a:r>
            <a:endParaRPr lang="es-ES" sz="1800" b="1" dirty="0" smtClean="0"/>
          </a:p>
          <a:p>
            <a:r>
              <a:rPr lang="es-AR" sz="1800" b="1" cap="all" dirty="0" smtClean="0"/>
              <a:t>                - DIRECTOR  EJECUTIVO PAIPPA</a:t>
            </a:r>
            <a:endParaRPr lang="es-ES" sz="1800" b="1" dirty="0" smtClean="0"/>
          </a:p>
          <a:p>
            <a:r>
              <a:rPr lang="es-AR" sz="1800" b="1" cap="all" dirty="0" smtClean="0"/>
              <a:t>                                      - DIRECTORES DE LOS DIFERENTES NIVELES</a:t>
            </a:r>
          </a:p>
          <a:p>
            <a:endParaRPr lang="es-ES" sz="1800" dirty="0" smtClean="0"/>
          </a:p>
          <a:p>
            <a:pPr algn="l">
              <a:buFont typeface="Arial" pitchFamily="34" charset="0"/>
              <a:buChar char="•"/>
            </a:pPr>
            <a:r>
              <a:rPr lang="es-AR" sz="1800" cap="all" dirty="0" smtClean="0"/>
              <a:t> </a:t>
            </a:r>
            <a:r>
              <a:rPr lang="es-AR" sz="1800" b="1" u="sng" cap="all" dirty="0" smtClean="0"/>
              <a:t>EQUIPO TÁCTICO:</a:t>
            </a:r>
            <a:r>
              <a:rPr lang="es-AR" sz="1800" b="1" cap="all" dirty="0" smtClean="0"/>
              <a:t>   </a:t>
            </a:r>
          </a:p>
          <a:p>
            <a:pPr algn="l"/>
            <a:r>
              <a:rPr lang="es-AR" sz="1800" b="1" cap="all" dirty="0" smtClean="0"/>
              <a:t>                              REPRESENTANTES  DE: </a:t>
            </a:r>
          </a:p>
          <a:p>
            <a:pPr algn="l"/>
            <a:r>
              <a:rPr lang="es-AR" sz="1800" b="1" cap="all" dirty="0" smtClean="0"/>
              <a:t>                                                     - EDUCACIÓN TÉCNICA</a:t>
            </a:r>
            <a:endParaRPr lang="es-ES" sz="1800" b="1" dirty="0" smtClean="0"/>
          </a:p>
          <a:p>
            <a:pPr algn="l"/>
            <a:r>
              <a:rPr lang="es-AR" sz="1800" b="1" cap="all" dirty="0" smtClean="0"/>
              <a:t>                                                     - EDUCACIÓN SUPERIOR</a:t>
            </a:r>
          </a:p>
          <a:p>
            <a:pPr algn="l"/>
            <a:r>
              <a:rPr lang="es-AR" sz="1800" b="1" cap="all" dirty="0" smtClean="0"/>
              <a:t>                                                     - MINISTERIO DE LA PRODUCCIÓN Y AMBIENTE</a:t>
            </a:r>
          </a:p>
          <a:p>
            <a:pPr algn="l"/>
            <a:r>
              <a:rPr lang="es-AR" sz="1800" b="1" cap="all" dirty="0" smtClean="0"/>
              <a:t>                                                     - INSTITUTO PAIPPA</a:t>
            </a:r>
          </a:p>
          <a:p>
            <a:pPr algn="l"/>
            <a:r>
              <a:rPr lang="es-AR" sz="1800" b="1" cap="all" dirty="0" smtClean="0"/>
              <a:t>                                                     - COORDINACIÓN CEDEVA</a:t>
            </a:r>
          </a:p>
          <a:p>
            <a:pPr algn="l"/>
            <a:r>
              <a:rPr lang="es-AR" sz="1800" cap="all" dirty="0" smtClean="0"/>
              <a:t>                                            </a:t>
            </a:r>
            <a:endParaRPr lang="es-ES" sz="1800" dirty="0" smtClean="0"/>
          </a:p>
          <a:p>
            <a:pPr algn="l"/>
            <a:endParaRPr lang="es-ES" sz="1800" dirty="0" smtClean="0"/>
          </a:p>
          <a:p>
            <a:pPr algn="l"/>
            <a:r>
              <a:rPr lang="es-AR" sz="1800" cap="all" dirty="0" smtClean="0"/>
              <a:t>                                                                                     </a:t>
            </a:r>
            <a:endParaRPr lang="es-ES" sz="1800" dirty="0" smtClean="0"/>
          </a:p>
          <a:p>
            <a:pPr algn="l"/>
            <a:r>
              <a:rPr lang="es-AR" sz="1800" cap="all" dirty="0" smtClean="0"/>
              <a:t>                                                                                     </a:t>
            </a:r>
            <a:endParaRPr lang="es-ES" sz="1800" dirty="0" smtClean="0"/>
          </a:p>
          <a:p>
            <a:pPr algn="l"/>
            <a:r>
              <a:rPr lang="es-AR" sz="1800" cap="all" dirty="0" smtClean="0"/>
              <a:t>                                                                                     </a:t>
            </a:r>
            <a:endParaRPr lang="es-ES" sz="18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771775" y="252413"/>
            <a:ext cx="612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Rural es de alta prioridad para el Gobierno Provincial en tanto conjuga dos aspectos esenciales del Modelo Formoseño</a:t>
            </a:r>
          </a:p>
        </p:txBody>
      </p:sp>
      <p:pic>
        <p:nvPicPr>
          <p:cNvPr id="4099" name="Picture 5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376488" y="3852863"/>
            <a:ext cx="3024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como instrumento de desarrollo humano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408738" y="3844925"/>
            <a:ext cx="2555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Campo como espacio social y productivo</a:t>
            </a: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5111750" y="2917825"/>
            <a:ext cx="1657350" cy="2232025"/>
          </a:xfrm>
          <a:custGeom>
            <a:avLst/>
            <a:gdLst>
              <a:gd name="T0" fmla="*/ 828675 w 21600"/>
              <a:gd name="T1" fmla="*/ 0 h 21600"/>
              <a:gd name="T2" fmla="*/ 0 w 21600"/>
              <a:gd name="T3" fmla="*/ 1809180 h 21600"/>
              <a:gd name="T4" fmla="*/ 828675 w 21600"/>
              <a:gd name="T5" fmla="*/ 2006756 h 21600"/>
              <a:gd name="T6" fmla="*/ 1657350 w 21600"/>
              <a:gd name="T7" fmla="*/ 1809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879 w 21600"/>
              <a:gd name="T13" fmla="*/ 15597 h 21600"/>
              <a:gd name="T14" fmla="*/ 19721 w 21600"/>
              <a:gd name="T15" fmla="*/ 194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276" y="6522"/>
                </a:lnTo>
                <a:lnTo>
                  <a:pt x="9621" y="6522"/>
                </a:lnTo>
                <a:lnTo>
                  <a:pt x="9621" y="15597"/>
                </a:lnTo>
                <a:lnTo>
                  <a:pt x="4023" y="15597"/>
                </a:lnTo>
                <a:lnTo>
                  <a:pt x="4023" y="13417"/>
                </a:lnTo>
                <a:lnTo>
                  <a:pt x="0" y="17508"/>
                </a:lnTo>
                <a:lnTo>
                  <a:pt x="4023" y="21600"/>
                </a:lnTo>
                <a:lnTo>
                  <a:pt x="4023" y="19420"/>
                </a:lnTo>
                <a:lnTo>
                  <a:pt x="17577" y="19420"/>
                </a:lnTo>
                <a:lnTo>
                  <a:pt x="17577" y="21600"/>
                </a:lnTo>
                <a:lnTo>
                  <a:pt x="21600" y="17508"/>
                </a:lnTo>
                <a:lnTo>
                  <a:pt x="17577" y="13417"/>
                </a:lnTo>
                <a:lnTo>
                  <a:pt x="17577" y="15597"/>
                </a:lnTo>
                <a:lnTo>
                  <a:pt x="11979" y="15597"/>
                </a:lnTo>
                <a:lnTo>
                  <a:pt x="11979" y="6522"/>
                </a:lnTo>
                <a:lnTo>
                  <a:pt x="13324" y="6522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2144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sz="2400" b="1" dirty="0" smtClean="0">
                <a:solidFill>
                  <a:schemeClr val="tx1"/>
                </a:solidFill>
              </a:rPr>
              <a:t>SE FORMA PARA ELLO CON LOS INTEGRANTES DEL EQUIPO TÁCTICO UN EQUIPO DE ANIMACIÓN PROMOCIÓN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3357586"/>
          </a:xfrm>
        </p:spPr>
        <p:txBody>
          <a:bodyPr/>
          <a:lstStyle/>
          <a:p>
            <a:pPr lvl="0" algn="l"/>
            <a:r>
              <a:rPr lang="es-AR" sz="2000" b="1" dirty="0" smtClean="0"/>
              <a:t>PARA DESARROLLAR:</a:t>
            </a:r>
            <a:r>
              <a:rPr lang="es-ES" sz="2000" b="1" dirty="0" smtClean="0"/>
              <a:t> </a:t>
            </a:r>
          </a:p>
          <a:p>
            <a:pPr lvl="0" algn="l"/>
            <a:endParaRPr lang="es-ES" sz="2000" dirty="0" smtClean="0"/>
          </a:p>
          <a:p>
            <a:pPr lvl="0" algn="l">
              <a:buFont typeface="Arial" pitchFamily="34" charset="0"/>
              <a:buChar char="•"/>
            </a:pPr>
            <a:r>
              <a:rPr lang="es-AR" sz="2000" cap="all" dirty="0" smtClean="0"/>
              <a:t>  </a:t>
            </a:r>
            <a:r>
              <a:rPr lang="es-AR" sz="2000" b="1" cap="all" dirty="0" smtClean="0"/>
              <a:t>metodologías para la promoción comunitaria</a:t>
            </a:r>
          </a:p>
          <a:p>
            <a:pPr lvl="0" algn="l">
              <a:buFont typeface="Arial" pitchFamily="34" charset="0"/>
              <a:buChar char="•"/>
            </a:pPr>
            <a:r>
              <a:rPr lang="es-AR" sz="2000" b="1" cap="all" dirty="0" smtClean="0"/>
              <a:t>  emprendimientos para el trabajo y la  producción,      insertos en </a:t>
            </a:r>
            <a:r>
              <a:rPr lang="es-AR" sz="2000" b="1" cap="all" smtClean="0"/>
              <a:t>la comunidad.</a:t>
            </a:r>
            <a:endParaRPr lang="es-AR" sz="2000" b="1" cap="all" dirty="0" smtClean="0"/>
          </a:p>
          <a:p>
            <a:pPr lvl="0" algn="l">
              <a:buFont typeface="Arial" pitchFamily="34" charset="0"/>
              <a:buChar char="•"/>
            </a:pPr>
            <a:r>
              <a:rPr lang="es-AR" sz="2000" b="1" cap="all" dirty="0" smtClean="0"/>
              <a:t>   organización comunitaria como modelo </a:t>
            </a:r>
            <a:r>
              <a:rPr lang="es-AR" sz="2000" b="1" cap="all" dirty="0" err="1" smtClean="0"/>
              <a:t>sUSTENTABLE</a:t>
            </a:r>
            <a:r>
              <a:rPr lang="es-AR" sz="2000" b="1" cap="all" dirty="0" smtClean="0"/>
              <a:t> de los proyectos PRODUCTIVOS.</a:t>
            </a:r>
          </a:p>
          <a:p>
            <a:pPr lvl="0" algn="l"/>
            <a:endParaRPr lang="es-ES" sz="2000" cap="all" dirty="0" smtClean="0"/>
          </a:p>
          <a:p>
            <a:pPr lvl="0" algn="l"/>
            <a:endParaRPr lang="es-ES" sz="2000" cap="all" dirty="0" smtClean="0"/>
          </a:p>
        </p:txBody>
      </p:sp>
      <p:sp>
        <p:nvSpPr>
          <p:cNvPr id="6" name="5 Flecha abajo"/>
          <p:cNvSpPr/>
          <p:nvPr/>
        </p:nvSpPr>
        <p:spPr>
          <a:xfrm>
            <a:off x="4214810" y="436966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55576" y="5229200"/>
            <a:ext cx="756084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SIENDO EL ALUMNO LA LLAVE DE ENTRADA PARA UN TRABAJO COMUNITARIO, Y EL PUNTO DE ENCUENTRO ES LA ESCUELA</a:t>
            </a:r>
            <a:endParaRPr lang="es-E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UC42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SUC42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SUC426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SUC426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SUC426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SUC426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mapa_productivo_we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0"/>
            <a:ext cx="730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00338" y="1075249"/>
            <a:ext cx="6048375" cy="321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DECISIONES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05050" y="188913"/>
            <a:ext cx="665956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11" name="Picture 4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46365" y="657228"/>
            <a:ext cx="6383353" cy="6272234"/>
          </a:xfrm>
        </p:spPr>
        <p:txBody>
          <a:bodyPr/>
          <a:lstStyle/>
          <a:p>
            <a:pPr algn="l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s-E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mecanismos de articulación con unidades educativas que coexisten en un mismo paraje o colonia. </a:t>
            </a:r>
            <a:br>
              <a:rPr lang="es-E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s-E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Dirección de la escuela primaria colabore con la información y apoyo logístico a las direcciones de la escuelas de Nivel  Inicial y Nivel Secundario que tengan servicios en esa sede.</a:t>
            </a:r>
            <a:endParaRPr lang="es-ES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55907" y="122230"/>
            <a:ext cx="6659563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 una trama de trabajo intersectorial orientado a constituir a la educación rural en un pilar del desarrollo local y la producción familiar.</a:t>
            </a:r>
          </a:p>
        </p:txBody>
      </p:sp>
      <p:pic>
        <p:nvPicPr>
          <p:cNvPr id="18435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55875" y="3459163"/>
            <a:ext cx="1800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</a:p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427538" y="2566988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dada en las Escuelas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27538" y="4365625"/>
            <a:ext cx="46434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Técnica que brindan las escuelas </a:t>
            </a:r>
            <a:r>
              <a:rPr lang="es-ES" sz="3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agrotécnicas</a:t>
            </a:r>
            <a:r>
              <a:rPr lang="es-E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las tecnicaturas de los Institutos Terciarios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-5400000">
            <a:off x="4247356" y="3464719"/>
            <a:ext cx="720725" cy="1081088"/>
          </a:xfrm>
          <a:custGeom>
            <a:avLst/>
            <a:gdLst>
              <a:gd name="T0" fmla="*/ 360363 w 21600"/>
              <a:gd name="T1" fmla="*/ 0 h 21600"/>
              <a:gd name="T2" fmla="*/ 0 w 21600"/>
              <a:gd name="T3" fmla="*/ 725230 h 21600"/>
              <a:gd name="T4" fmla="*/ 360363 w 21600"/>
              <a:gd name="T5" fmla="*/ 821277 h 21600"/>
              <a:gd name="T6" fmla="*/ 720725 w 21600"/>
              <a:gd name="T7" fmla="*/ 7252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06 w 21600"/>
              <a:gd name="T13" fmla="*/ 12572 h 21600"/>
              <a:gd name="T14" fmla="*/ 20494 w 21600"/>
              <a:gd name="T15" fmla="*/ 164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5501" y="5501"/>
                </a:lnTo>
                <a:lnTo>
                  <a:pt x="9370" y="5501"/>
                </a:lnTo>
                <a:lnTo>
                  <a:pt x="9370" y="12572"/>
                </a:lnTo>
                <a:lnTo>
                  <a:pt x="4100" y="12572"/>
                </a:lnTo>
                <a:lnTo>
                  <a:pt x="4100" y="7381"/>
                </a:lnTo>
                <a:lnTo>
                  <a:pt x="0" y="14490"/>
                </a:lnTo>
                <a:lnTo>
                  <a:pt x="4100" y="21600"/>
                </a:lnTo>
                <a:lnTo>
                  <a:pt x="4100" y="16409"/>
                </a:lnTo>
                <a:lnTo>
                  <a:pt x="17500" y="16409"/>
                </a:lnTo>
                <a:lnTo>
                  <a:pt x="17500" y="21600"/>
                </a:lnTo>
                <a:lnTo>
                  <a:pt x="21600" y="14490"/>
                </a:lnTo>
                <a:lnTo>
                  <a:pt x="17500" y="7381"/>
                </a:lnTo>
                <a:lnTo>
                  <a:pt x="17500" y="12572"/>
                </a:lnTo>
                <a:lnTo>
                  <a:pt x="12230" y="12572"/>
                </a:lnTo>
                <a:lnTo>
                  <a:pt x="12230" y="5501"/>
                </a:lnTo>
                <a:lnTo>
                  <a:pt x="16099" y="5501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357422" y="452438"/>
            <a:ext cx="67325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ESTE GRAN DESAFIO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incorpora la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DE EDUCACIÓN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en la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INSTITUCIONAL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a través de una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SOSTENIDA EN EL TIEMPO POR EL SISTEMA EDUCATIVO EN SU CONJUNTO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5286380" y="114298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5286380" y="3143248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5286380" y="435769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303463" y="142852"/>
            <a:ext cx="67325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decide crear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11413" y="1357298"/>
            <a:ext cx="67325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Coordinación de la Modalidad de Educación Rural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57422" y="4315620"/>
            <a:ext cx="67325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ámbito del Ministerio de Cultura y Educación, con dependencia directa de la Subsecretaría de Educación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mph" presetSubtype="1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0" grpId="1"/>
      <p:bldP spid="245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27783" y="332656"/>
            <a:ext cx="6184429" cy="5832648"/>
          </a:xfrm>
        </p:spPr>
        <p:txBody>
          <a:bodyPr/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 </a:t>
            </a:r>
            <a:br>
              <a:rPr lang="es-AR" dirty="0" smtClean="0"/>
            </a:br>
            <a:r>
              <a:rPr lang="es-AR" sz="1600" dirty="0" smtClean="0"/>
              <a:t/>
            </a:r>
            <a:br>
              <a:rPr lang="es-AR" sz="1600" dirty="0" smtClean="0"/>
            </a:br>
            <a:r>
              <a:rPr lang="es-AR" sz="1600" dirty="0" smtClean="0"/>
              <a:t> </a:t>
            </a:r>
            <a:endParaRPr lang="es-AR" sz="1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43808" y="1697670"/>
          <a:ext cx="5832648" cy="4740617"/>
        </p:xfrm>
        <a:graphic>
          <a:graphicData uri="http://schemas.openxmlformats.org/drawingml/2006/table">
            <a:tbl>
              <a:tblPr/>
              <a:tblGrid>
                <a:gridCol w="998229"/>
                <a:gridCol w="987968"/>
                <a:gridCol w="672638"/>
                <a:gridCol w="1851857"/>
                <a:gridCol w="1321956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Niveles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Unidades Educativas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Alumnos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36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Educación Inicial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197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2.376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Educación Primaria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313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14.326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Ciclos Básicos Secundarios Rurales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3.357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Escuelas secundarias</a:t>
                      </a:r>
                      <a:endParaRPr lang="es-AR" sz="160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4.005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AR" sz="16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660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24.064 </a:t>
                      </a:r>
                      <a:endParaRPr lang="es-AR" sz="16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5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A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1563">
                <a:tc gridSpan="5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 No se incluye </a:t>
                      </a:r>
                      <a:r>
                        <a:rPr lang="es-AR" sz="16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EIB,ADULTOS,TÉCNICA,ESPECIAL,PRIVADA</a:t>
                      </a:r>
                      <a:endParaRPr lang="es-AR" sz="1600" b="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Dirección de Planeamiento Educativo- Dpto</a:t>
                      </a:r>
                      <a:r>
                        <a:rPr lang="es-AR" sz="16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 Carta </a:t>
                      </a:r>
                      <a:r>
                        <a:rPr lang="es-AR" sz="16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Escolar y Estadística</a:t>
                      </a:r>
                      <a:endParaRPr lang="es-AR" sz="1600" b="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43808" y="402208"/>
            <a:ext cx="6300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La Modalidad de Educación Rural cuenta con:</a:t>
            </a:r>
            <a:endParaRPr kumimoji="0" lang="es-A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ndera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79613" y="455355"/>
            <a:ext cx="7164387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COORDINACIÓN DE LA MODALIDAD DE EDUCACIÓN RURAL</a:t>
            </a:r>
          </a:p>
          <a:p>
            <a:pPr algn="ctr">
              <a:spcBef>
                <a:spcPct val="50000"/>
              </a:spcBef>
              <a:defRPr/>
            </a:pPr>
            <a:endParaRPr lang="es-E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TENDRÁ LA RESPONSABILIDAD DE:</a:t>
            </a:r>
          </a:p>
          <a:p>
            <a:pPr algn="ctr">
              <a:spcBef>
                <a:spcPct val="50000"/>
              </a:spcBef>
              <a:defRPr/>
            </a:pPr>
            <a:endParaRPr lang="es-E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IMPULSAR Y ACOMPAÑAR EN ARTICULACIÓN CON LAS DIRECCIONES Y MODALIDADES, LA ACCIONES PROGRAMÁTICAS PERTINENTES PARA LA EDUCACIÓN EN EL ÁMBITO RURAL.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insfran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1162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dsc00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inauguraci_n_de_biblioteca_Caraguatay_Misio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0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ni_os_y_ni_as_de_formo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bande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4450"/>
            <a:ext cx="32035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1-Form-Formosaescudoch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15888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2200275"/>
            <a:ext cx="91440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4800" b="1" dirty="0">
                <a:solidFill>
                  <a:srgbClr val="FF0000"/>
                </a:solidFill>
              </a:rPr>
              <a:t>La Educación Rural  Prioridad de la Política Educativa</a:t>
            </a:r>
          </a:p>
          <a:p>
            <a:pPr algn="ctr">
              <a:defRPr/>
            </a:pPr>
            <a:endParaRPr lang="es-E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AR" sz="4000" b="1" dirty="0">
                <a:solidFill>
                  <a:srgbClr val="FF0000"/>
                </a:solidFill>
              </a:rPr>
              <a:t>“la educación </a:t>
            </a:r>
            <a:r>
              <a:rPr lang="es-AR" sz="4000" b="1" dirty="0" smtClean="0">
                <a:solidFill>
                  <a:srgbClr val="FF0000"/>
                </a:solidFill>
              </a:rPr>
              <a:t>ES el </a:t>
            </a:r>
            <a:r>
              <a:rPr lang="es-AR" sz="4000" b="1" dirty="0">
                <a:solidFill>
                  <a:srgbClr val="FF0000"/>
                </a:solidFill>
              </a:rPr>
              <a:t>nuevo </a:t>
            </a:r>
            <a:r>
              <a:rPr lang="es-AR" sz="4000" b="1" dirty="0" smtClean="0">
                <a:solidFill>
                  <a:srgbClr val="FFC000"/>
                </a:solidFill>
              </a:rPr>
              <a:t>ROSTRO</a:t>
            </a:r>
            <a:r>
              <a:rPr lang="es-AR" sz="4000" b="1" dirty="0" smtClean="0">
                <a:solidFill>
                  <a:srgbClr val="FF0000"/>
                </a:solidFill>
              </a:rPr>
              <a:t> </a:t>
            </a:r>
            <a:r>
              <a:rPr lang="es-AR" sz="4000" b="1" dirty="0">
                <a:solidFill>
                  <a:srgbClr val="FF0000"/>
                </a:solidFill>
              </a:rPr>
              <a:t>de la justicia social”</a:t>
            </a:r>
          </a:p>
          <a:p>
            <a:pPr algn="ctr">
              <a:defRPr/>
            </a:pPr>
            <a:r>
              <a:rPr lang="es-AR" sz="4000" b="1" dirty="0">
                <a:solidFill>
                  <a:srgbClr val="FF0000"/>
                </a:solidFill>
                <a:latin typeface="Bookman Old Style" pitchFamily="18" charset="0"/>
              </a:rPr>
              <a:t>Gobernador </a:t>
            </a:r>
            <a:r>
              <a:rPr lang="es-AR" sz="4000" b="1" dirty="0" err="1">
                <a:solidFill>
                  <a:srgbClr val="FF0000"/>
                </a:solidFill>
                <a:latin typeface="Bookman Old Style" pitchFamily="18" charset="0"/>
              </a:rPr>
              <a:t>Gildo</a:t>
            </a:r>
            <a:r>
              <a:rPr lang="es-AR" sz="40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s-AR" sz="4000" b="1" dirty="0" err="1">
                <a:solidFill>
                  <a:srgbClr val="FF0000"/>
                </a:solidFill>
                <a:latin typeface="Bookman Old Style" pitchFamily="18" charset="0"/>
              </a:rPr>
              <a:t>Insfrán</a:t>
            </a:r>
            <a:endParaRPr lang="es-AR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835150" y="441325"/>
            <a:ext cx="4176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00"/>
                </a:solidFill>
              </a:rPr>
              <a:t>PROVINCIA DE FORMOSA MINISTERIO DE CULTURA Y EDUCACIÓN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26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1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150"/>
                            </p:stCondLst>
                            <p:childTnLst>
                              <p:par>
                                <p:cTn id="78" presetID="3" presetClass="emph" presetSubtype="10" repeatCount="10000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10" repeatCount="10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8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0" grpId="1"/>
      <p:bldP spid="26641" grpId="0"/>
      <p:bldP spid="266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738467" y="634444"/>
            <a:ext cx="6048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más de una década se han realizado importantes inversiones en todo el territorio provincial, que se refleja en:</a:t>
            </a:r>
          </a:p>
          <a:p>
            <a:pPr>
              <a:defRPr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Edificios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Escolares</a:t>
            </a:r>
          </a:p>
          <a:p>
            <a:pPr>
              <a:defRPr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 Equipamientos</a:t>
            </a:r>
          </a:p>
          <a:p>
            <a:pPr>
              <a:defRPr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 Amplia planta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bandera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FFC000"/>
                </a:solidFill>
              </a:rPr>
              <a:t>Indicadores Primaria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9350" y="1844675"/>
            <a:ext cx="2303463" cy="604838"/>
          </a:xfrm>
        </p:spPr>
        <p:txBody>
          <a:bodyPr/>
          <a:lstStyle/>
          <a:p>
            <a:r>
              <a:rPr lang="es-ES"/>
              <a:t>Villafañe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8038" y="1858963"/>
            <a:ext cx="24574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/>
              <a:t>Provincial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4213" y="33559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</a:t>
            </a:r>
            <a:r>
              <a:rPr lang="es-ES" sz="2400" dirty="0" err="1">
                <a:solidFill>
                  <a:srgbClr val="FFC000"/>
                </a:solidFill>
              </a:rPr>
              <a:t>Repitencia</a:t>
            </a:r>
            <a:r>
              <a:rPr lang="es-ES" sz="2400" dirty="0">
                <a:solidFill>
                  <a:srgbClr val="FFC000"/>
                </a:solidFill>
              </a:rPr>
              <a:t>                      7,8 %                        10 %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4213" y="4076700"/>
            <a:ext cx="8280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Promoción E.                89, 5 %                       90 %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4213" y="4797425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Abandono </a:t>
            </a:r>
            <a:r>
              <a:rPr lang="es-ES" sz="2400" dirty="0" err="1">
                <a:solidFill>
                  <a:srgbClr val="FFC000"/>
                </a:solidFill>
              </a:rPr>
              <a:t>InterA</a:t>
            </a:r>
            <a:r>
              <a:rPr lang="es-ES" sz="2400" dirty="0">
                <a:solidFill>
                  <a:srgbClr val="FFC000"/>
                </a:solidFill>
              </a:rPr>
              <a:t>.        	2,7 %                        </a:t>
            </a:r>
            <a:r>
              <a:rPr lang="es-ES" sz="2400" dirty="0" smtClean="0">
                <a:solidFill>
                  <a:srgbClr val="FFC000"/>
                </a:solidFill>
              </a:rPr>
              <a:t> </a:t>
            </a:r>
            <a:r>
              <a:rPr lang="es-ES" sz="2400" dirty="0">
                <a:solidFill>
                  <a:srgbClr val="FFC000"/>
                </a:solidFill>
              </a:rPr>
              <a:t>0 %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FFC000"/>
                </a:solidFill>
              </a:rPr>
              <a:t>Indicadores Secundaria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1844675"/>
            <a:ext cx="2736850" cy="604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   Villafañe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59113" y="1773238"/>
            <a:ext cx="24574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/>
              <a:t>Provincial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4213" y="33559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</a:t>
            </a:r>
            <a:r>
              <a:rPr lang="es-ES" sz="2400" dirty="0" err="1">
                <a:solidFill>
                  <a:srgbClr val="FFC000"/>
                </a:solidFill>
              </a:rPr>
              <a:t>Repitencia</a:t>
            </a:r>
            <a:r>
              <a:rPr lang="es-ES" sz="2400" dirty="0">
                <a:solidFill>
                  <a:srgbClr val="FFC000"/>
                </a:solidFill>
              </a:rPr>
              <a:t>                     8,8 %               </a:t>
            </a:r>
            <a:r>
              <a:rPr lang="es-ES" sz="2400" dirty="0" smtClean="0">
                <a:solidFill>
                  <a:srgbClr val="FFC000"/>
                </a:solidFill>
              </a:rPr>
              <a:t>   </a:t>
            </a:r>
            <a:r>
              <a:rPr lang="es-ES" sz="2400" dirty="0">
                <a:solidFill>
                  <a:srgbClr val="FFC000"/>
                </a:solidFill>
              </a:rPr>
              <a:t>13  %       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4076700"/>
            <a:ext cx="8280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Promoción E.                79,5 %           </a:t>
            </a:r>
            <a:r>
              <a:rPr lang="es-ES" sz="2400" dirty="0" smtClean="0">
                <a:solidFill>
                  <a:srgbClr val="FFC000"/>
                </a:solidFill>
              </a:rPr>
              <a:t>      </a:t>
            </a:r>
            <a:r>
              <a:rPr lang="es-ES" sz="2400" dirty="0">
                <a:solidFill>
                  <a:srgbClr val="FFC000"/>
                </a:solidFill>
              </a:rPr>
              <a:t>70 % 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4213" y="4797425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C000"/>
                </a:solidFill>
              </a:rPr>
              <a:t>Tasa de Abandono </a:t>
            </a:r>
            <a:r>
              <a:rPr lang="es-ES" sz="2400" dirty="0" err="1">
                <a:solidFill>
                  <a:srgbClr val="FFC000"/>
                </a:solidFill>
              </a:rPr>
              <a:t>InterA</a:t>
            </a:r>
            <a:r>
              <a:rPr lang="es-ES" sz="2400" dirty="0">
                <a:solidFill>
                  <a:srgbClr val="FFC000"/>
                </a:solidFill>
              </a:rPr>
              <a:t>.           11,7 %        </a:t>
            </a:r>
            <a:r>
              <a:rPr lang="es-ES" sz="2400" dirty="0" smtClean="0">
                <a:solidFill>
                  <a:srgbClr val="FFC000"/>
                </a:solidFill>
              </a:rPr>
              <a:t>        </a:t>
            </a:r>
            <a:r>
              <a:rPr lang="es-ES" sz="2400" dirty="0">
                <a:solidFill>
                  <a:srgbClr val="FFC000"/>
                </a:solidFill>
              </a:rPr>
              <a:t>17 %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079500"/>
          </a:xfrm>
        </p:spPr>
        <p:txBody>
          <a:bodyPr/>
          <a:lstStyle/>
          <a:p>
            <a:r>
              <a:rPr lang="es-ES" sz="2800" b="1" dirty="0">
                <a:solidFill>
                  <a:srgbClr val="FFC000"/>
                </a:solidFill>
              </a:rPr>
              <a:t>Matrícula Según Condición de Edad </a:t>
            </a:r>
            <a:br>
              <a:rPr lang="es-ES" sz="2800" b="1" dirty="0">
                <a:solidFill>
                  <a:srgbClr val="FFC000"/>
                </a:solidFill>
              </a:rPr>
            </a:br>
            <a:r>
              <a:rPr lang="es-ES" sz="2800" dirty="0">
                <a:solidFill>
                  <a:srgbClr val="FFC000"/>
                </a:solidFill>
              </a:rPr>
              <a:t>  Promedio </a:t>
            </a:r>
            <a:r>
              <a:rPr lang="es-ES" sz="2400" dirty="0">
                <a:solidFill>
                  <a:srgbClr val="FFC000"/>
                </a:solidFill>
              </a:rPr>
              <a:t>Provincial </a:t>
            </a:r>
            <a:r>
              <a:rPr lang="es-ES" sz="2800" dirty="0">
                <a:solidFill>
                  <a:srgbClr val="FF0000"/>
                </a:solidFill>
              </a:rPr>
              <a:t>35,3 </a:t>
            </a:r>
            <a:r>
              <a:rPr lang="es-ES" sz="2400" dirty="0">
                <a:solidFill>
                  <a:srgbClr val="FFC000"/>
                </a:solidFill>
              </a:rPr>
              <a:t>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2" name="Picture 4" descr="ScreenHunter_09 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8858279" cy="5300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7088" y="287338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dirty="0">
                <a:solidFill>
                  <a:srgbClr val="FFC000"/>
                </a:solidFill>
              </a:rPr>
              <a:t>Matrícula Según Condición de Edad </a:t>
            </a:r>
            <a:r>
              <a:rPr lang="es-ES" sz="2800" b="1" dirty="0">
                <a:solidFill>
                  <a:srgbClr val="FFC000"/>
                </a:solidFill>
              </a:rPr>
              <a:t> </a:t>
            </a:r>
            <a:br>
              <a:rPr lang="es-ES" sz="2800" b="1" dirty="0">
                <a:solidFill>
                  <a:srgbClr val="FFC000"/>
                </a:solidFill>
              </a:rPr>
            </a:br>
            <a:r>
              <a:rPr lang="es-ES" sz="2800" dirty="0">
                <a:solidFill>
                  <a:srgbClr val="FFC000"/>
                </a:solidFill>
              </a:rPr>
              <a:t>Promedio Zonal </a:t>
            </a:r>
            <a:r>
              <a:rPr lang="es-ES" sz="2800" dirty="0">
                <a:solidFill>
                  <a:srgbClr val="FFFF00"/>
                </a:solidFill>
              </a:rPr>
              <a:t>de Villafañe </a:t>
            </a:r>
            <a:r>
              <a:rPr lang="es-ES" sz="2800" dirty="0">
                <a:solidFill>
                  <a:srgbClr val="FF0000"/>
                </a:solidFill>
              </a:rPr>
              <a:t>40,4 %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4213" y="1270000"/>
            <a:ext cx="25209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dirty="0">
                <a:solidFill>
                  <a:srgbClr val="FFFF00"/>
                </a:solidFill>
              </a:rPr>
              <a:t>Primaria       40 %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Secundaria  53 %</a:t>
            </a:r>
          </a:p>
        </p:txBody>
      </p:sp>
      <p:pic>
        <p:nvPicPr>
          <p:cNvPr id="3085" name="Picture 13" descr="Villafañ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4"/>
            <a:ext cx="8858280" cy="479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27088" y="549275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Matrícula Según Condición de Edad </a:t>
            </a:r>
            <a:r>
              <a:rPr lang="es-ES" sz="2400" b="1" dirty="0">
                <a:solidFill>
                  <a:srgbClr val="FF0000"/>
                </a:solidFill>
              </a:rPr>
              <a:t> 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Promedio Zonal de Villafañe Urbano  30,32  %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10245" name="Picture 5" descr="Villafañe Ru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4"/>
            <a:ext cx="860425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404813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Matrícula Según Condición de Edad </a:t>
            </a:r>
            <a:r>
              <a:rPr lang="es-ES" sz="2400" b="1" dirty="0">
                <a:solidFill>
                  <a:srgbClr val="FF0000"/>
                </a:solidFill>
              </a:rPr>
              <a:t> 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Promedio Zonal de Villafañe Rural  46,2  %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11269" name="Picture 5" descr="Villafañe Rurale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13752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FF0000"/>
                </a:solidFill>
              </a:rPr>
              <a:t>Indicadores Primaria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9350" y="1844675"/>
            <a:ext cx="2303463" cy="604838"/>
          </a:xfrm>
        </p:spPr>
        <p:txBody>
          <a:bodyPr/>
          <a:lstStyle/>
          <a:p>
            <a:r>
              <a:rPr lang="es-ES" dirty="0" err="1">
                <a:solidFill>
                  <a:srgbClr val="FFC000"/>
                </a:solidFill>
              </a:rPr>
              <a:t>Laishi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8038" y="1858963"/>
            <a:ext cx="24574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/>
              <a:t>Provincial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4213" y="33559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</a:t>
            </a:r>
            <a:r>
              <a:rPr lang="es-ES" sz="2400" dirty="0" err="1">
                <a:solidFill>
                  <a:srgbClr val="FFFF00"/>
                </a:solidFill>
              </a:rPr>
              <a:t>Repitencia</a:t>
            </a:r>
            <a:r>
              <a:rPr lang="es-ES" sz="2400" dirty="0">
                <a:solidFill>
                  <a:srgbClr val="FFFF00"/>
                </a:solidFill>
              </a:rPr>
              <a:t>                      7,8 %                         9 %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4213" y="4076700"/>
            <a:ext cx="8280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Promoción E.                89, 5 %                       89 %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4213" y="4797425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Abandono </a:t>
            </a:r>
            <a:r>
              <a:rPr lang="es-ES" sz="2400" dirty="0" err="1">
                <a:solidFill>
                  <a:srgbClr val="FFFF00"/>
                </a:solidFill>
              </a:rPr>
              <a:t>InterA</a:t>
            </a:r>
            <a:r>
              <a:rPr lang="es-ES" sz="2400" dirty="0">
                <a:solidFill>
                  <a:srgbClr val="FFFF00"/>
                </a:solidFill>
              </a:rPr>
              <a:t>.        	2,7 %                   </a:t>
            </a:r>
            <a:r>
              <a:rPr lang="es-ES" sz="2400" dirty="0" smtClean="0">
                <a:solidFill>
                  <a:srgbClr val="FFFF00"/>
                </a:solidFill>
              </a:rPr>
              <a:t>      </a:t>
            </a:r>
            <a:r>
              <a:rPr lang="es-ES" sz="2400" dirty="0">
                <a:solidFill>
                  <a:srgbClr val="FFFF00"/>
                </a:solidFill>
              </a:rPr>
              <a:t>2 %     </a:t>
            </a:r>
            <a:r>
              <a:rPr lang="es-ES" sz="2000" dirty="0">
                <a:solidFill>
                  <a:srgbClr val="FFFF00"/>
                </a:solidFill>
              </a:rPr>
              <a:t>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FF0000"/>
                </a:solidFill>
              </a:rPr>
              <a:t>Indicadores Secundaria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1844675"/>
            <a:ext cx="2736850" cy="604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/>
              <a:t>   </a:t>
            </a:r>
            <a:r>
              <a:rPr lang="es-ES" dirty="0" err="1">
                <a:solidFill>
                  <a:srgbClr val="FF0000"/>
                </a:solidFill>
              </a:rPr>
              <a:t>Laishi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59113" y="1773238"/>
            <a:ext cx="24574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/>
              <a:t>Provincial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4213" y="33559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</a:t>
            </a:r>
            <a:r>
              <a:rPr lang="es-ES" sz="2400" dirty="0" err="1">
                <a:solidFill>
                  <a:srgbClr val="FFFF00"/>
                </a:solidFill>
              </a:rPr>
              <a:t>Repitencia</a:t>
            </a:r>
            <a:r>
              <a:rPr lang="es-ES" sz="2400" dirty="0">
                <a:solidFill>
                  <a:srgbClr val="FFFF00"/>
                </a:solidFill>
              </a:rPr>
              <a:t>                     8,8 %                          7  %       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4076700"/>
            <a:ext cx="8280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Promoción E.                79,5 %                        82 % </a:t>
            </a:r>
            <a:r>
              <a:rPr lang="es-ES" sz="2000" dirty="0">
                <a:solidFill>
                  <a:srgbClr val="FFFF00"/>
                </a:solidFill>
              </a:rPr>
              <a:t>   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4213" y="4797425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400" dirty="0">
                <a:solidFill>
                  <a:srgbClr val="FFFF00"/>
                </a:solidFill>
              </a:rPr>
              <a:t>Tasa de Abandono </a:t>
            </a:r>
            <a:r>
              <a:rPr lang="es-ES" sz="2400" dirty="0" err="1">
                <a:solidFill>
                  <a:srgbClr val="FFFF00"/>
                </a:solidFill>
              </a:rPr>
              <a:t>InterA</a:t>
            </a:r>
            <a:r>
              <a:rPr lang="es-ES" sz="2400" dirty="0">
                <a:solidFill>
                  <a:srgbClr val="FFFF00"/>
                </a:solidFill>
              </a:rPr>
              <a:t>.           11,7 %                       11 %                   </a:t>
            </a:r>
          </a:p>
          <a:p>
            <a:pPr marL="342900" indent="-342900">
              <a:spcBef>
                <a:spcPct val="20000"/>
              </a:spcBef>
            </a:pPr>
            <a:endParaRPr lang="es-E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079500"/>
          </a:xfrm>
        </p:spPr>
        <p:txBody>
          <a:bodyPr/>
          <a:lstStyle/>
          <a:p>
            <a:r>
              <a:rPr lang="es-ES" sz="2800" b="1" dirty="0">
                <a:solidFill>
                  <a:srgbClr val="FF0000"/>
                </a:solidFill>
              </a:rPr>
              <a:t>Matrícula Según Condición de Edad </a:t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dirty="0">
                <a:solidFill>
                  <a:srgbClr val="FF0000"/>
                </a:solidFill>
              </a:rPr>
              <a:t>  Promedio </a:t>
            </a:r>
            <a:r>
              <a:rPr lang="es-ES" sz="2400" dirty="0">
                <a:solidFill>
                  <a:srgbClr val="FF0000"/>
                </a:solidFill>
              </a:rPr>
              <a:t>Provincial </a:t>
            </a:r>
            <a:r>
              <a:rPr lang="es-ES" sz="2800" dirty="0">
                <a:solidFill>
                  <a:srgbClr val="FF0000"/>
                </a:solidFill>
              </a:rPr>
              <a:t>35,3</a:t>
            </a:r>
            <a:r>
              <a:rPr lang="es-ES" sz="2400" dirty="0">
                <a:solidFill>
                  <a:srgbClr val="FF0000"/>
                </a:solidFill>
              </a:rPr>
              <a:t> 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2" name="Picture 4" descr="ScreenHunter_09 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57338"/>
            <a:ext cx="8572560" cy="5014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7088" y="142875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dirty="0">
                <a:solidFill>
                  <a:srgbClr val="FFC000"/>
                </a:solidFill>
              </a:rPr>
              <a:t>Matrícula Según Condición de Edad </a:t>
            </a:r>
            <a:r>
              <a:rPr lang="es-ES" sz="2400" b="1" dirty="0">
                <a:solidFill>
                  <a:srgbClr val="FFC000"/>
                </a:solidFill>
              </a:rPr>
              <a:t> </a:t>
            </a:r>
            <a:br>
              <a:rPr lang="es-ES" sz="2400" b="1" dirty="0">
                <a:solidFill>
                  <a:srgbClr val="FFC000"/>
                </a:solidFill>
              </a:rPr>
            </a:br>
            <a:r>
              <a:rPr lang="es-ES" sz="2400" dirty="0">
                <a:solidFill>
                  <a:srgbClr val="FFC000"/>
                </a:solidFill>
              </a:rPr>
              <a:t>Promedio Zonal de </a:t>
            </a:r>
            <a:r>
              <a:rPr lang="es-ES" sz="2800" dirty="0" err="1">
                <a:solidFill>
                  <a:srgbClr val="FF0000"/>
                </a:solidFill>
              </a:rPr>
              <a:t>Laishi</a:t>
            </a:r>
            <a:r>
              <a:rPr lang="es-ES" sz="2800" dirty="0">
                <a:solidFill>
                  <a:srgbClr val="FF0000"/>
                </a:solidFill>
              </a:rPr>
              <a:t> 36 </a:t>
            </a:r>
            <a:r>
              <a:rPr lang="es-ES" sz="2400" dirty="0">
                <a:solidFill>
                  <a:srgbClr val="FFC000"/>
                </a:solidFill>
              </a:rPr>
              <a:t>%</a:t>
            </a:r>
            <a:endParaRPr lang="es-ES" sz="2000" dirty="0">
              <a:solidFill>
                <a:srgbClr val="FFC000"/>
              </a:solidFill>
            </a:endParaRPr>
          </a:p>
        </p:txBody>
      </p:sp>
      <p:pic>
        <p:nvPicPr>
          <p:cNvPr id="3082" name="Picture 10" descr="laish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9144000" cy="4941887"/>
          </a:xfrm>
          <a:noFill/>
          <a:ln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4213" y="1196975"/>
            <a:ext cx="25209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dirty="0">
                <a:solidFill>
                  <a:srgbClr val="FFFF00"/>
                </a:solidFill>
              </a:rPr>
              <a:t>Primaria       33 %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Secundaria  49 %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423863" y="304800"/>
            <a:ext cx="838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100000"/>
              </a:spcBef>
              <a:buClr>
                <a:srgbClr val="0B1F65"/>
              </a:buClr>
              <a:buFont typeface="Arial" pitchFamily="34" charset="0"/>
              <a:buNone/>
            </a:pPr>
            <a:r>
              <a:rPr lang="es-ES_tradnl" sz="1600" dirty="0">
                <a:ea typeface="ＭＳ Ｐゴシック" pitchFamily="34" charset="-128"/>
              </a:rPr>
              <a:t>	</a:t>
            </a:r>
            <a:r>
              <a:rPr lang="es-ES_tradnl" sz="2000" b="1" dirty="0">
                <a:solidFill>
                  <a:srgbClr val="00B050"/>
                </a:solidFill>
                <a:ea typeface="ＭＳ Ｐゴシック" pitchFamily="34" charset="-128"/>
              </a:rPr>
              <a:t>Perfil de la escolaridad en la provincia: </a:t>
            </a:r>
          </a:p>
        </p:txBody>
      </p:sp>
      <p:sp>
        <p:nvSpPr>
          <p:cNvPr id="6147" name="Rectángulo 719"/>
          <p:cNvSpPr>
            <a:spLocks noChangeArrowheads="1"/>
          </p:cNvSpPr>
          <p:nvPr/>
        </p:nvSpPr>
        <p:spPr bwMode="auto">
          <a:xfrm>
            <a:off x="9094788" y="7278688"/>
            <a:ext cx="34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>
                <a:solidFill>
                  <a:srgbClr val="003300"/>
                </a:solidFill>
              </a:rPr>
              <a:t> </a:t>
            </a:r>
            <a:endParaRPr lang="es-ES">
              <a:latin typeface="Comic Sans MS" pitchFamily="66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403975" y="71262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>
              <a:latin typeface="Comic Sans MS" pitchFamily="66" charset="0"/>
            </a:endParaRPr>
          </a:p>
        </p:txBody>
      </p:sp>
      <p:grpSp>
        <p:nvGrpSpPr>
          <p:cNvPr id="4" name="Group 278"/>
          <p:cNvGrpSpPr>
            <a:grpSpLocks noChangeAspect="1"/>
          </p:cNvGrpSpPr>
          <p:nvPr/>
        </p:nvGrpSpPr>
        <p:grpSpPr bwMode="auto">
          <a:xfrm>
            <a:off x="0" y="785794"/>
            <a:ext cx="9251714" cy="5737244"/>
            <a:chOff x="158" y="1071"/>
            <a:chExt cx="5398" cy="2757"/>
          </a:xfrm>
        </p:grpSpPr>
        <p:sp>
          <p:nvSpPr>
            <p:cNvPr id="6156" name="AutoShape 277"/>
            <p:cNvSpPr>
              <a:spLocks noChangeAspect="1" noChangeArrowheads="1" noTextEdit="1"/>
            </p:cNvSpPr>
            <p:nvPr/>
          </p:nvSpPr>
          <p:spPr bwMode="auto">
            <a:xfrm>
              <a:off x="158" y="1071"/>
              <a:ext cx="5398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5" name="Group 479"/>
            <p:cNvGrpSpPr>
              <a:grpSpLocks/>
            </p:cNvGrpSpPr>
            <p:nvPr/>
          </p:nvGrpSpPr>
          <p:grpSpPr bwMode="auto">
            <a:xfrm>
              <a:off x="205" y="1189"/>
              <a:ext cx="5312" cy="2639"/>
              <a:chOff x="205" y="1189"/>
              <a:chExt cx="5312" cy="2639"/>
            </a:xfrm>
          </p:grpSpPr>
          <p:sp>
            <p:nvSpPr>
              <p:cNvPr id="6185" name="Rectangle 279"/>
              <p:cNvSpPr>
                <a:spLocks noChangeArrowheads="1"/>
              </p:cNvSpPr>
              <p:nvPr/>
            </p:nvSpPr>
            <p:spPr bwMode="auto">
              <a:xfrm>
                <a:off x="205" y="1211"/>
                <a:ext cx="5312" cy="26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86" name="Rectangle 280"/>
              <p:cNvSpPr>
                <a:spLocks noChangeArrowheads="1"/>
              </p:cNvSpPr>
              <p:nvPr/>
            </p:nvSpPr>
            <p:spPr bwMode="auto">
              <a:xfrm>
                <a:off x="941" y="1541"/>
                <a:ext cx="4435" cy="1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87" name="Line 281"/>
              <p:cNvSpPr>
                <a:spLocks noChangeShapeType="1"/>
              </p:cNvSpPr>
              <p:nvPr/>
            </p:nvSpPr>
            <p:spPr bwMode="auto">
              <a:xfrm>
                <a:off x="941" y="2998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88" name="Line 282"/>
              <p:cNvSpPr>
                <a:spLocks noChangeShapeType="1"/>
              </p:cNvSpPr>
              <p:nvPr/>
            </p:nvSpPr>
            <p:spPr bwMode="auto">
              <a:xfrm>
                <a:off x="941" y="2818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89" name="Line 283"/>
              <p:cNvSpPr>
                <a:spLocks noChangeShapeType="1"/>
              </p:cNvSpPr>
              <p:nvPr/>
            </p:nvSpPr>
            <p:spPr bwMode="auto">
              <a:xfrm>
                <a:off x="941" y="2630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0" name="Line 284"/>
              <p:cNvSpPr>
                <a:spLocks noChangeShapeType="1"/>
              </p:cNvSpPr>
              <p:nvPr/>
            </p:nvSpPr>
            <p:spPr bwMode="auto">
              <a:xfrm>
                <a:off x="941" y="2450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1" name="Line 285"/>
              <p:cNvSpPr>
                <a:spLocks noChangeShapeType="1"/>
              </p:cNvSpPr>
              <p:nvPr/>
            </p:nvSpPr>
            <p:spPr bwMode="auto">
              <a:xfrm>
                <a:off x="941" y="2270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2" name="Line 286"/>
              <p:cNvSpPr>
                <a:spLocks noChangeShapeType="1"/>
              </p:cNvSpPr>
              <p:nvPr/>
            </p:nvSpPr>
            <p:spPr bwMode="auto">
              <a:xfrm>
                <a:off x="941" y="2089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3" name="Line 287"/>
              <p:cNvSpPr>
                <a:spLocks noChangeShapeType="1"/>
              </p:cNvSpPr>
              <p:nvPr/>
            </p:nvSpPr>
            <p:spPr bwMode="auto">
              <a:xfrm>
                <a:off x="941" y="1901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4" name="Line 288"/>
              <p:cNvSpPr>
                <a:spLocks noChangeShapeType="1"/>
              </p:cNvSpPr>
              <p:nvPr/>
            </p:nvSpPr>
            <p:spPr bwMode="auto">
              <a:xfrm>
                <a:off x="941" y="1721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5" name="Line 289"/>
              <p:cNvSpPr>
                <a:spLocks noChangeShapeType="1"/>
              </p:cNvSpPr>
              <p:nvPr/>
            </p:nvSpPr>
            <p:spPr bwMode="auto">
              <a:xfrm>
                <a:off x="941" y="1541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6" name="Rectangle 290"/>
              <p:cNvSpPr>
                <a:spLocks noChangeArrowheads="1"/>
              </p:cNvSpPr>
              <p:nvPr/>
            </p:nvSpPr>
            <p:spPr bwMode="auto">
              <a:xfrm>
                <a:off x="941" y="1541"/>
                <a:ext cx="4435" cy="1637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97" name="Line 291"/>
              <p:cNvSpPr>
                <a:spLocks noChangeShapeType="1"/>
              </p:cNvSpPr>
              <p:nvPr/>
            </p:nvSpPr>
            <p:spPr bwMode="auto">
              <a:xfrm>
                <a:off x="941" y="1541"/>
                <a:ext cx="0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8" name="Line 292"/>
              <p:cNvSpPr>
                <a:spLocks noChangeShapeType="1"/>
              </p:cNvSpPr>
              <p:nvPr/>
            </p:nvSpPr>
            <p:spPr bwMode="auto">
              <a:xfrm>
                <a:off x="918" y="3178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99" name="Line 293"/>
              <p:cNvSpPr>
                <a:spLocks noChangeShapeType="1"/>
              </p:cNvSpPr>
              <p:nvPr/>
            </p:nvSpPr>
            <p:spPr bwMode="auto">
              <a:xfrm>
                <a:off x="918" y="2998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0" name="Line 294"/>
              <p:cNvSpPr>
                <a:spLocks noChangeShapeType="1"/>
              </p:cNvSpPr>
              <p:nvPr/>
            </p:nvSpPr>
            <p:spPr bwMode="auto">
              <a:xfrm>
                <a:off x="918" y="2818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1" name="Line 295"/>
              <p:cNvSpPr>
                <a:spLocks noChangeShapeType="1"/>
              </p:cNvSpPr>
              <p:nvPr/>
            </p:nvSpPr>
            <p:spPr bwMode="auto">
              <a:xfrm>
                <a:off x="918" y="263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2" name="Line 296"/>
              <p:cNvSpPr>
                <a:spLocks noChangeShapeType="1"/>
              </p:cNvSpPr>
              <p:nvPr/>
            </p:nvSpPr>
            <p:spPr bwMode="auto">
              <a:xfrm>
                <a:off x="918" y="245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3" name="Line 297"/>
              <p:cNvSpPr>
                <a:spLocks noChangeShapeType="1"/>
              </p:cNvSpPr>
              <p:nvPr/>
            </p:nvSpPr>
            <p:spPr bwMode="auto">
              <a:xfrm>
                <a:off x="918" y="227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4" name="Line 298"/>
              <p:cNvSpPr>
                <a:spLocks noChangeShapeType="1"/>
              </p:cNvSpPr>
              <p:nvPr/>
            </p:nvSpPr>
            <p:spPr bwMode="auto">
              <a:xfrm>
                <a:off x="918" y="208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5" name="Line 299"/>
              <p:cNvSpPr>
                <a:spLocks noChangeShapeType="1"/>
              </p:cNvSpPr>
              <p:nvPr/>
            </p:nvSpPr>
            <p:spPr bwMode="auto">
              <a:xfrm>
                <a:off x="918" y="1901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6" name="Line 300"/>
              <p:cNvSpPr>
                <a:spLocks noChangeShapeType="1"/>
              </p:cNvSpPr>
              <p:nvPr/>
            </p:nvSpPr>
            <p:spPr bwMode="auto">
              <a:xfrm>
                <a:off x="918" y="1721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7" name="Line 301"/>
              <p:cNvSpPr>
                <a:spLocks noChangeShapeType="1"/>
              </p:cNvSpPr>
              <p:nvPr/>
            </p:nvSpPr>
            <p:spPr bwMode="auto">
              <a:xfrm>
                <a:off x="918" y="1541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8" name="Line 302"/>
              <p:cNvSpPr>
                <a:spLocks noChangeShapeType="1"/>
              </p:cNvSpPr>
              <p:nvPr/>
            </p:nvSpPr>
            <p:spPr bwMode="auto">
              <a:xfrm>
                <a:off x="941" y="3178"/>
                <a:ext cx="4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09" name="Line 303"/>
              <p:cNvSpPr>
                <a:spLocks noChangeShapeType="1"/>
              </p:cNvSpPr>
              <p:nvPr/>
            </p:nvSpPr>
            <p:spPr bwMode="auto">
              <a:xfrm flipV="1">
                <a:off x="941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0" name="Line 304"/>
              <p:cNvSpPr>
                <a:spLocks noChangeShapeType="1"/>
              </p:cNvSpPr>
              <p:nvPr/>
            </p:nvSpPr>
            <p:spPr bwMode="auto">
              <a:xfrm flipV="1">
                <a:off x="1310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1" name="Line 305"/>
              <p:cNvSpPr>
                <a:spLocks noChangeShapeType="1"/>
              </p:cNvSpPr>
              <p:nvPr/>
            </p:nvSpPr>
            <p:spPr bwMode="auto">
              <a:xfrm flipV="1">
                <a:off x="1678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2" name="Line 306"/>
              <p:cNvSpPr>
                <a:spLocks noChangeShapeType="1"/>
              </p:cNvSpPr>
              <p:nvPr/>
            </p:nvSpPr>
            <p:spPr bwMode="auto">
              <a:xfrm flipV="1">
                <a:off x="2054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3" name="Line 307"/>
              <p:cNvSpPr>
                <a:spLocks noChangeShapeType="1"/>
              </p:cNvSpPr>
              <p:nvPr/>
            </p:nvSpPr>
            <p:spPr bwMode="auto">
              <a:xfrm flipV="1">
                <a:off x="2422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4" name="Line 308"/>
              <p:cNvSpPr>
                <a:spLocks noChangeShapeType="1"/>
              </p:cNvSpPr>
              <p:nvPr/>
            </p:nvSpPr>
            <p:spPr bwMode="auto">
              <a:xfrm flipV="1">
                <a:off x="2790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5" name="Line 309"/>
              <p:cNvSpPr>
                <a:spLocks noChangeShapeType="1"/>
              </p:cNvSpPr>
              <p:nvPr/>
            </p:nvSpPr>
            <p:spPr bwMode="auto">
              <a:xfrm flipV="1">
                <a:off x="3159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6" name="Line 310"/>
              <p:cNvSpPr>
                <a:spLocks noChangeShapeType="1"/>
              </p:cNvSpPr>
              <p:nvPr/>
            </p:nvSpPr>
            <p:spPr bwMode="auto">
              <a:xfrm flipV="1">
                <a:off x="3527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7" name="Line 311"/>
              <p:cNvSpPr>
                <a:spLocks noChangeShapeType="1"/>
              </p:cNvSpPr>
              <p:nvPr/>
            </p:nvSpPr>
            <p:spPr bwMode="auto">
              <a:xfrm flipV="1">
                <a:off x="3895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8" name="Line 312"/>
              <p:cNvSpPr>
                <a:spLocks noChangeShapeType="1"/>
              </p:cNvSpPr>
              <p:nvPr/>
            </p:nvSpPr>
            <p:spPr bwMode="auto">
              <a:xfrm flipV="1">
                <a:off x="4271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19" name="Line 313"/>
              <p:cNvSpPr>
                <a:spLocks noChangeShapeType="1"/>
              </p:cNvSpPr>
              <p:nvPr/>
            </p:nvSpPr>
            <p:spPr bwMode="auto">
              <a:xfrm flipV="1">
                <a:off x="4639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0" name="Line 314"/>
              <p:cNvSpPr>
                <a:spLocks noChangeShapeType="1"/>
              </p:cNvSpPr>
              <p:nvPr/>
            </p:nvSpPr>
            <p:spPr bwMode="auto">
              <a:xfrm flipV="1">
                <a:off x="5008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1" name="Line 315"/>
              <p:cNvSpPr>
                <a:spLocks noChangeShapeType="1"/>
              </p:cNvSpPr>
              <p:nvPr/>
            </p:nvSpPr>
            <p:spPr bwMode="auto">
              <a:xfrm flipV="1">
                <a:off x="5376" y="317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2" name="Freeform 316"/>
              <p:cNvSpPr>
                <a:spLocks/>
              </p:cNvSpPr>
              <p:nvPr/>
            </p:nvSpPr>
            <p:spPr bwMode="auto">
              <a:xfrm>
                <a:off x="1129" y="1753"/>
                <a:ext cx="4059" cy="814"/>
              </a:xfrm>
              <a:custGeom>
                <a:avLst/>
                <a:gdLst>
                  <a:gd name="T0" fmla="*/ 0 w 518"/>
                  <a:gd name="T1" fmla="*/ 2147483647 h 104"/>
                  <a:gd name="T2" fmla="*/ 2147483647 w 518"/>
                  <a:gd name="T3" fmla="*/ 2147483647 h 104"/>
                  <a:gd name="T4" fmla="*/ 2147483647 w 518"/>
                  <a:gd name="T5" fmla="*/ 2147483647 h 104"/>
                  <a:gd name="T6" fmla="*/ 2147483647 w 518"/>
                  <a:gd name="T7" fmla="*/ 2147483647 h 104"/>
                  <a:gd name="T8" fmla="*/ 2147483647 w 518"/>
                  <a:gd name="T9" fmla="*/ 2147483647 h 104"/>
                  <a:gd name="T10" fmla="*/ 2147483647 w 518"/>
                  <a:gd name="T11" fmla="*/ 2147483647 h 104"/>
                  <a:gd name="T12" fmla="*/ 2147483647 w 518"/>
                  <a:gd name="T13" fmla="*/ 0 h 104"/>
                  <a:gd name="T14" fmla="*/ 2147483647 w 518"/>
                  <a:gd name="T15" fmla="*/ 2147483647 h 104"/>
                  <a:gd name="T16" fmla="*/ 2147483647 w 518"/>
                  <a:gd name="T17" fmla="*/ 2147483647 h 104"/>
                  <a:gd name="T18" fmla="*/ 2147483647 w 518"/>
                  <a:gd name="T19" fmla="*/ 2147483647 h 104"/>
                  <a:gd name="T20" fmla="*/ 2147483647 w 518"/>
                  <a:gd name="T21" fmla="*/ 2147483647 h 104"/>
                  <a:gd name="T22" fmla="*/ 2147483647 w 518"/>
                  <a:gd name="T23" fmla="*/ 2147483647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8"/>
                  <a:gd name="T37" fmla="*/ 0 h 104"/>
                  <a:gd name="T38" fmla="*/ 518 w 518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8" h="104">
                    <a:moveTo>
                      <a:pt x="0" y="1"/>
                    </a:moveTo>
                    <a:lnTo>
                      <a:pt x="47" y="10"/>
                    </a:lnTo>
                    <a:lnTo>
                      <a:pt x="94" y="12"/>
                    </a:lnTo>
                    <a:lnTo>
                      <a:pt x="141" y="14"/>
                    </a:lnTo>
                    <a:lnTo>
                      <a:pt x="188" y="13"/>
                    </a:lnTo>
                    <a:lnTo>
                      <a:pt x="235" y="26"/>
                    </a:lnTo>
                    <a:lnTo>
                      <a:pt x="283" y="0"/>
                    </a:lnTo>
                    <a:lnTo>
                      <a:pt x="330" y="16"/>
                    </a:lnTo>
                    <a:lnTo>
                      <a:pt x="377" y="46"/>
                    </a:lnTo>
                    <a:lnTo>
                      <a:pt x="424" y="64"/>
                    </a:lnTo>
                    <a:lnTo>
                      <a:pt x="471" y="92"/>
                    </a:lnTo>
                    <a:lnTo>
                      <a:pt x="518" y="104"/>
                    </a:lnTo>
                  </a:path>
                </a:pathLst>
              </a:cu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3" name="Freeform 317"/>
              <p:cNvSpPr>
                <a:spLocks/>
              </p:cNvSpPr>
              <p:nvPr/>
            </p:nvSpPr>
            <p:spPr bwMode="auto">
              <a:xfrm>
                <a:off x="1129" y="2066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4" name="Freeform 318"/>
              <p:cNvSpPr>
                <a:spLocks/>
              </p:cNvSpPr>
              <p:nvPr/>
            </p:nvSpPr>
            <p:spPr bwMode="auto">
              <a:xfrm>
                <a:off x="1177" y="2089"/>
                <a:ext cx="15" cy="16"/>
              </a:xfrm>
              <a:custGeom>
                <a:avLst/>
                <a:gdLst>
                  <a:gd name="T0" fmla="*/ 7 w 15"/>
                  <a:gd name="T1" fmla="*/ 0 h 16"/>
                  <a:gd name="T2" fmla="*/ 15 w 15"/>
                  <a:gd name="T3" fmla="*/ 8 h 16"/>
                  <a:gd name="T4" fmla="*/ 7 w 15"/>
                  <a:gd name="T5" fmla="*/ 16 h 16"/>
                  <a:gd name="T6" fmla="*/ 0 w 15"/>
                  <a:gd name="T7" fmla="*/ 8 h 16"/>
                  <a:gd name="T8" fmla="*/ 7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7" y="0"/>
                    </a:moveTo>
                    <a:lnTo>
                      <a:pt x="15" y="8"/>
                    </a:lnTo>
                    <a:lnTo>
                      <a:pt x="7" y="16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5" name="Freeform 319"/>
              <p:cNvSpPr>
                <a:spLocks/>
              </p:cNvSpPr>
              <p:nvPr/>
            </p:nvSpPr>
            <p:spPr bwMode="auto">
              <a:xfrm>
                <a:off x="1216" y="2105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6" name="Freeform 320"/>
              <p:cNvSpPr>
                <a:spLocks/>
              </p:cNvSpPr>
              <p:nvPr/>
            </p:nvSpPr>
            <p:spPr bwMode="auto">
              <a:xfrm>
                <a:off x="1263" y="2129"/>
                <a:ext cx="15" cy="15"/>
              </a:xfrm>
              <a:custGeom>
                <a:avLst/>
                <a:gdLst>
                  <a:gd name="T0" fmla="*/ 8 w 15"/>
                  <a:gd name="T1" fmla="*/ 0 h 15"/>
                  <a:gd name="T2" fmla="*/ 15 w 15"/>
                  <a:gd name="T3" fmla="*/ 7 h 15"/>
                  <a:gd name="T4" fmla="*/ 8 w 15"/>
                  <a:gd name="T5" fmla="*/ 15 h 15"/>
                  <a:gd name="T6" fmla="*/ 0 w 15"/>
                  <a:gd name="T7" fmla="*/ 7 h 15"/>
                  <a:gd name="T8" fmla="*/ 8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8" y="0"/>
                    </a:moveTo>
                    <a:lnTo>
                      <a:pt x="15" y="7"/>
                    </a:lnTo>
                    <a:lnTo>
                      <a:pt x="8" y="15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27" name="Rectangle 321"/>
              <p:cNvSpPr>
                <a:spLocks noChangeArrowheads="1"/>
              </p:cNvSpPr>
              <p:nvPr/>
            </p:nvSpPr>
            <p:spPr bwMode="auto">
              <a:xfrm>
                <a:off x="1302" y="2152"/>
                <a:ext cx="8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28" name="Rectangle 322"/>
              <p:cNvSpPr>
                <a:spLocks noChangeArrowheads="1"/>
              </p:cNvSpPr>
              <p:nvPr/>
            </p:nvSpPr>
            <p:spPr bwMode="auto">
              <a:xfrm>
                <a:off x="1310" y="2152"/>
                <a:ext cx="8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29" name="Freeform 323"/>
              <p:cNvSpPr>
                <a:spLocks/>
              </p:cNvSpPr>
              <p:nvPr/>
            </p:nvSpPr>
            <p:spPr bwMode="auto">
              <a:xfrm>
                <a:off x="1349" y="2168"/>
                <a:ext cx="16" cy="15"/>
              </a:xfrm>
              <a:custGeom>
                <a:avLst/>
                <a:gdLst>
                  <a:gd name="T0" fmla="*/ 8 w 16"/>
                  <a:gd name="T1" fmla="*/ 0 h 15"/>
                  <a:gd name="T2" fmla="*/ 16 w 16"/>
                  <a:gd name="T3" fmla="*/ 8 h 15"/>
                  <a:gd name="T4" fmla="*/ 8 w 16"/>
                  <a:gd name="T5" fmla="*/ 15 h 15"/>
                  <a:gd name="T6" fmla="*/ 0 w 16"/>
                  <a:gd name="T7" fmla="*/ 8 h 15"/>
                  <a:gd name="T8" fmla="*/ 8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8" y="0"/>
                    </a:moveTo>
                    <a:lnTo>
                      <a:pt x="16" y="8"/>
                    </a:lnTo>
                    <a:lnTo>
                      <a:pt x="8" y="15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0" name="Freeform 324"/>
              <p:cNvSpPr>
                <a:spLocks/>
              </p:cNvSpPr>
              <p:nvPr/>
            </p:nvSpPr>
            <p:spPr bwMode="auto">
              <a:xfrm>
                <a:off x="1388" y="2191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1" name="Freeform 325"/>
              <p:cNvSpPr>
                <a:spLocks/>
              </p:cNvSpPr>
              <p:nvPr/>
            </p:nvSpPr>
            <p:spPr bwMode="auto">
              <a:xfrm>
                <a:off x="1435" y="2207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2" name="Freeform 326"/>
              <p:cNvSpPr>
                <a:spLocks/>
              </p:cNvSpPr>
              <p:nvPr/>
            </p:nvSpPr>
            <p:spPr bwMode="auto">
              <a:xfrm>
                <a:off x="1482" y="2223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7 h 15"/>
                  <a:gd name="T4" fmla="*/ 16 w 16"/>
                  <a:gd name="T5" fmla="*/ 15 h 15"/>
                  <a:gd name="T6" fmla="*/ 0 w 16"/>
                  <a:gd name="T7" fmla="*/ 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7"/>
                    </a:lnTo>
                    <a:lnTo>
                      <a:pt x="16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3" name="Freeform 327"/>
              <p:cNvSpPr>
                <a:spLocks/>
              </p:cNvSpPr>
              <p:nvPr/>
            </p:nvSpPr>
            <p:spPr bwMode="auto">
              <a:xfrm>
                <a:off x="1498" y="2230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4" name="Rectangle 328"/>
              <p:cNvSpPr>
                <a:spLocks noChangeArrowheads="1"/>
              </p:cNvSpPr>
              <p:nvPr/>
            </p:nvSpPr>
            <p:spPr bwMode="auto">
              <a:xfrm>
                <a:off x="1545" y="2246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35" name="Freeform 329"/>
              <p:cNvSpPr>
                <a:spLocks/>
              </p:cNvSpPr>
              <p:nvPr/>
            </p:nvSpPr>
            <p:spPr bwMode="auto">
              <a:xfrm>
                <a:off x="1592" y="2254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6" name="Rectangle 330"/>
              <p:cNvSpPr>
                <a:spLocks noChangeArrowheads="1"/>
              </p:cNvSpPr>
              <p:nvPr/>
            </p:nvSpPr>
            <p:spPr bwMode="auto">
              <a:xfrm>
                <a:off x="1639" y="2270"/>
                <a:ext cx="15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37" name="Freeform 331"/>
              <p:cNvSpPr>
                <a:spLocks/>
              </p:cNvSpPr>
              <p:nvPr/>
            </p:nvSpPr>
            <p:spPr bwMode="auto">
              <a:xfrm>
                <a:off x="1686" y="2277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8" name="Freeform 332"/>
              <p:cNvSpPr>
                <a:spLocks/>
              </p:cNvSpPr>
              <p:nvPr/>
            </p:nvSpPr>
            <p:spPr bwMode="auto">
              <a:xfrm>
                <a:off x="1733" y="2285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39" name="Freeform 333"/>
              <p:cNvSpPr>
                <a:spLocks/>
              </p:cNvSpPr>
              <p:nvPr/>
            </p:nvSpPr>
            <p:spPr bwMode="auto">
              <a:xfrm>
                <a:off x="1780" y="2293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40" name="Freeform 334"/>
              <p:cNvSpPr>
                <a:spLocks/>
              </p:cNvSpPr>
              <p:nvPr/>
            </p:nvSpPr>
            <p:spPr bwMode="auto">
              <a:xfrm>
                <a:off x="1827" y="2301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41" name="Rectangle 335"/>
              <p:cNvSpPr>
                <a:spLocks noChangeArrowheads="1"/>
              </p:cNvSpPr>
              <p:nvPr/>
            </p:nvSpPr>
            <p:spPr bwMode="auto">
              <a:xfrm>
                <a:off x="1866" y="2309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2" name="Freeform 336"/>
              <p:cNvSpPr>
                <a:spLocks/>
              </p:cNvSpPr>
              <p:nvPr/>
            </p:nvSpPr>
            <p:spPr bwMode="auto">
              <a:xfrm>
                <a:off x="1913" y="2317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7 h 15"/>
                  <a:gd name="T4" fmla="*/ 16 w 16"/>
                  <a:gd name="T5" fmla="*/ 15 h 15"/>
                  <a:gd name="T6" fmla="*/ 0 w 16"/>
                  <a:gd name="T7" fmla="*/ 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7"/>
                    </a:lnTo>
                    <a:lnTo>
                      <a:pt x="16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43" name="Rectangle 337"/>
              <p:cNvSpPr>
                <a:spLocks noChangeArrowheads="1"/>
              </p:cNvSpPr>
              <p:nvPr/>
            </p:nvSpPr>
            <p:spPr bwMode="auto">
              <a:xfrm>
                <a:off x="1960" y="2332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4" name="Rectangle 338"/>
              <p:cNvSpPr>
                <a:spLocks noChangeArrowheads="1"/>
              </p:cNvSpPr>
              <p:nvPr/>
            </p:nvSpPr>
            <p:spPr bwMode="auto">
              <a:xfrm>
                <a:off x="2007" y="2340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5" name="Freeform 339"/>
              <p:cNvSpPr>
                <a:spLocks/>
              </p:cNvSpPr>
              <p:nvPr/>
            </p:nvSpPr>
            <p:spPr bwMode="auto">
              <a:xfrm>
                <a:off x="2054" y="2348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46" name="Freeform 340"/>
              <p:cNvSpPr>
                <a:spLocks/>
              </p:cNvSpPr>
              <p:nvPr/>
            </p:nvSpPr>
            <p:spPr bwMode="auto">
              <a:xfrm>
                <a:off x="2101" y="2356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8 h 15"/>
                  <a:gd name="T4" fmla="*/ 16 w 16"/>
                  <a:gd name="T5" fmla="*/ 15 h 15"/>
                  <a:gd name="T6" fmla="*/ 0 w 16"/>
                  <a:gd name="T7" fmla="*/ 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8"/>
                    </a:lnTo>
                    <a:lnTo>
                      <a:pt x="16" y="1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47" name="Rectangle 341"/>
              <p:cNvSpPr>
                <a:spLocks noChangeArrowheads="1"/>
              </p:cNvSpPr>
              <p:nvPr/>
            </p:nvSpPr>
            <p:spPr bwMode="auto">
              <a:xfrm>
                <a:off x="2148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8" name="Rectangle 342"/>
              <p:cNvSpPr>
                <a:spLocks noChangeArrowheads="1"/>
              </p:cNvSpPr>
              <p:nvPr/>
            </p:nvSpPr>
            <p:spPr bwMode="auto">
              <a:xfrm>
                <a:off x="2195" y="237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9" name="Rectangle 343"/>
              <p:cNvSpPr>
                <a:spLocks noChangeArrowheads="1"/>
              </p:cNvSpPr>
              <p:nvPr/>
            </p:nvSpPr>
            <p:spPr bwMode="auto">
              <a:xfrm>
                <a:off x="2234" y="237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0" name="Rectangle 344"/>
              <p:cNvSpPr>
                <a:spLocks noChangeArrowheads="1"/>
              </p:cNvSpPr>
              <p:nvPr/>
            </p:nvSpPr>
            <p:spPr bwMode="auto">
              <a:xfrm>
                <a:off x="2281" y="237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1" name="Rectangle 345"/>
              <p:cNvSpPr>
                <a:spLocks noChangeArrowheads="1"/>
              </p:cNvSpPr>
              <p:nvPr/>
            </p:nvSpPr>
            <p:spPr bwMode="auto">
              <a:xfrm>
                <a:off x="2328" y="237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2" name="Rectangle 346"/>
              <p:cNvSpPr>
                <a:spLocks noChangeArrowheads="1"/>
              </p:cNvSpPr>
              <p:nvPr/>
            </p:nvSpPr>
            <p:spPr bwMode="auto">
              <a:xfrm>
                <a:off x="2375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3" name="Rectangle 347"/>
              <p:cNvSpPr>
                <a:spLocks noChangeArrowheads="1"/>
              </p:cNvSpPr>
              <p:nvPr/>
            </p:nvSpPr>
            <p:spPr bwMode="auto">
              <a:xfrm>
                <a:off x="2422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4" name="Rectangle 348"/>
              <p:cNvSpPr>
                <a:spLocks noChangeArrowheads="1"/>
              </p:cNvSpPr>
              <p:nvPr/>
            </p:nvSpPr>
            <p:spPr bwMode="auto">
              <a:xfrm>
                <a:off x="2469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5" name="Rectangle 349"/>
              <p:cNvSpPr>
                <a:spLocks noChangeArrowheads="1"/>
              </p:cNvSpPr>
              <p:nvPr/>
            </p:nvSpPr>
            <p:spPr bwMode="auto">
              <a:xfrm>
                <a:off x="2516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6" name="Rectangle 350"/>
              <p:cNvSpPr>
                <a:spLocks noChangeArrowheads="1"/>
              </p:cNvSpPr>
              <p:nvPr/>
            </p:nvSpPr>
            <p:spPr bwMode="auto">
              <a:xfrm>
                <a:off x="2563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7" name="Rectangle 351"/>
              <p:cNvSpPr>
                <a:spLocks noChangeArrowheads="1"/>
              </p:cNvSpPr>
              <p:nvPr/>
            </p:nvSpPr>
            <p:spPr bwMode="auto">
              <a:xfrm>
                <a:off x="2602" y="236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8" name="Rectangle 352"/>
              <p:cNvSpPr>
                <a:spLocks noChangeArrowheads="1"/>
              </p:cNvSpPr>
              <p:nvPr/>
            </p:nvSpPr>
            <p:spPr bwMode="auto">
              <a:xfrm>
                <a:off x="2649" y="237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9" name="Rectangle 353"/>
              <p:cNvSpPr>
                <a:spLocks noChangeArrowheads="1"/>
              </p:cNvSpPr>
              <p:nvPr/>
            </p:nvSpPr>
            <p:spPr bwMode="auto">
              <a:xfrm>
                <a:off x="2696" y="2379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0" name="Rectangle 354"/>
              <p:cNvSpPr>
                <a:spLocks noChangeArrowheads="1"/>
              </p:cNvSpPr>
              <p:nvPr/>
            </p:nvSpPr>
            <p:spPr bwMode="auto">
              <a:xfrm>
                <a:off x="2743" y="2387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1" name="Freeform 355"/>
              <p:cNvSpPr>
                <a:spLocks/>
              </p:cNvSpPr>
              <p:nvPr/>
            </p:nvSpPr>
            <p:spPr bwMode="auto">
              <a:xfrm>
                <a:off x="2790" y="2395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62" name="Rectangle 356"/>
              <p:cNvSpPr>
                <a:spLocks noChangeArrowheads="1"/>
              </p:cNvSpPr>
              <p:nvPr/>
            </p:nvSpPr>
            <p:spPr bwMode="auto">
              <a:xfrm>
                <a:off x="2837" y="241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3" name="Freeform 357"/>
              <p:cNvSpPr>
                <a:spLocks/>
              </p:cNvSpPr>
              <p:nvPr/>
            </p:nvSpPr>
            <p:spPr bwMode="auto">
              <a:xfrm>
                <a:off x="2884" y="2419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7 h 15"/>
                  <a:gd name="T4" fmla="*/ 16 w 16"/>
                  <a:gd name="T5" fmla="*/ 15 h 15"/>
                  <a:gd name="T6" fmla="*/ 0 w 16"/>
                  <a:gd name="T7" fmla="*/ 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7"/>
                    </a:lnTo>
                    <a:lnTo>
                      <a:pt x="16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64" name="Freeform 358"/>
              <p:cNvSpPr>
                <a:spLocks/>
              </p:cNvSpPr>
              <p:nvPr/>
            </p:nvSpPr>
            <p:spPr bwMode="auto">
              <a:xfrm>
                <a:off x="2931" y="2426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65" name="Rectangle 359"/>
              <p:cNvSpPr>
                <a:spLocks noChangeArrowheads="1"/>
              </p:cNvSpPr>
              <p:nvPr/>
            </p:nvSpPr>
            <p:spPr bwMode="auto">
              <a:xfrm>
                <a:off x="2971" y="2434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6" name="Rectangle 360"/>
              <p:cNvSpPr>
                <a:spLocks noChangeArrowheads="1"/>
              </p:cNvSpPr>
              <p:nvPr/>
            </p:nvSpPr>
            <p:spPr bwMode="auto">
              <a:xfrm>
                <a:off x="3018" y="2442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7" name="Rectangle 361"/>
              <p:cNvSpPr>
                <a:spLocks noChangeArrowheads="1"/>
              </p:cNvSpPr>
              <p:nvPr/>
            </p:nvSpPr>
            <p:spPr bwMode="auto">
              <a:xfrm>
                <a:off x="3065" y="2450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8" name="Freeform 362"/>
              <p:cNvSpPr>
                <a:spLocks/>
              </p:cNvSpPr>
              <p:nvPr/>
            </p:nvSpPr>
            <p:spPr bwMode="auto">
              <a:xfrm>
                <a:off x="3112" y="2450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69" name="Rectangle 363"/>
              <p:cNvSpPr>
                <a:spLocks noChangeArrowheads="1"/>
              </p:cNvSpPr>
              <p:nvPr/>
            </p:nvSpPr>
            <p:spPr bwMode="auto">
              <a:xfrm>
                <a:off x="3159" y="2458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0" name="Rectangle 364"/>
              <p:cNvSpPr>
                <a:spLocks noChangeArrowheads="1"/>
              </p:cNvSpPr>
              <p:nvPr/>
            </p:nvSpPr>
            <p:spPr bwMode="auto">
              <a:xfrm>
                <a:off x="3206" y="2466"/>
                <a:ext cx="15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1" name="Rectangle 365"/>
              <p:cNvSpPr>
                <a:spLocks noChangeArrowheads="1"/>
              </p:cNvSpPr>
              <p:nvPr/>
            </p:nvSpPr>
            <p:spPr bwMode="auto">
              <a:xfrm>
                <a:off x="3253" y="2473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2" name="Rectangle 366"/>
              <p:cNvSpPr>
                <a:spLocks noChangeArrowheads="1"/>
              </p:cNvSpPr>
              <p:nvPr/>
            </p:nvSpPr>
            <p:spPr bwMode="auto">
              <a:xfrm>
                <a:off x="3300" y="2481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3" name="Rectangle 367"/>
              <p:cNvSpPr>
                <a:spLocks noChangeArrowheads="1"/>
              </p:cNvSpPr>
              <p:nvPr/>
            </p:nvSpPr>
            <p:spPr bwMode="auto">
              <a:xfrm>
                <a:off x="3347" y="248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4" name="Freeform 368"/>
              <p:cNvSpPr>
                <a:spLocks/>
              </p:cNvSpPr>
              <p:nvPr/>
            </p:nvSpPr>
            <p:spPr bwMode="auto">
              <a:xfrm>
                <a:off x="3394" y="2497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75" name="Rectangle 369"/>
              <p:cNvSpPr>
                <a:spLocks noChangeArrowheads="1"/>
              </p:cNvSpPr>
              <p:nvPr/>
            </p:nvSpPr>
            <p:spPr bwMode="auto">
              <a:xfrm>
                <a:off x="3441" y="2513"/>
                <a:ext cx="15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6" name="Rectangle 370"/>
              <p:cNvSpPr>
                <a:spLocks noChangeArrowheads="1"/>
              </p:cNvSpPr>
              <p:nvPr/>
            </p:nvSpPr>
            <p:spPr bwMode="auto">
              <a:xfrm>
                <a:off x="3488" y="2520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7" name="Rectangle 371"/>
              <p:cNvSpPr>
                <a:spLocks noChangeArrowheads="1"/>
              </p:cNvSpPr>
              <p:nvPr/>
            </p:nvSpPr>
            <p:spPr bwMode="auto">
              <a:xfrm>
                <a:off x="3535" y="2528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8" name="Freeform 372"/>
              <p:cNvSpPr>
                <a:spLocks/>
              </p:cNvSpPr>
              <p:nvPr/>
            </p:nvSpPr>
            <p:spPr bwMode="auto">
              <a:xfrm>
                <a:off x="3582" y="2536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0 w 15"/>
                  <a:gd name="T7" fmla="*/ 8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0"/>
                    </a:moveTo>
                    <a:lnTo>
                      <a:pt x="15" y="8"/>
                    </a:ln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79" name="Rectangle 373"/>
              <p:cNvSpPr>
                <a:spLocks noChangeArrowheads="1"/>
              </p:cNvSpPr>
              <p:nvPr/>
            </p:nvSpPr>
            <p:spPr bwMode="auto">
              <a:xfrm>
                <a:off x="3629" y="2552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0" name="Rectangle 374"/>
              <p:cNvSpPr>
                <a:spLocks noChangeArrowheads="1"/>
              </p:cNvSpPr>
              <p:nvPr/>
            </p:nvSpPr>
            <p:spPr bwMode="auto">
              <a:xfrm>
                <a:off x="3676" y="2560"/>
                <a:ext cx="15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1" name="Rectangle 375"/>
              <p:cNvSpPr>
                <a:spLocks noChangeArrowheads="1"/>
              </p:cNvSpPr>
              <p:nvPr/>
            </p:nvSpPr>
            <p:spPr bwMode="auto">
              <a:xfrm>
                <a:off x="3715" y="2567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2" name="Freeform 376"/>
              <p:cNvSpPr>
                <a:spLocks/>
              </p:cNvSpPr>
              <p:nvPr/>
            </p:nvSpPr>
            <p:spPr bwMode="auto">
              <a:xfrm>
                <a:off x="3762" y="2575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83" name="Rectangle 377"/>
              <p:cNvSpPr>
                <a:spLocks noChangeArrowheads="1"/>
              </p:cNvSpPr>
              <p:nvPr/>
            </p:nvSpPr>
            <p:spPr bwMode="auto">
              <a:xfrm>
                <a:off x="3809" y="2591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4" name="Rectangle 378"/>
              <p:cNvSpPr>
                <a:spLocks noChangeArrowheads="1"/>
              </p:cNvSpPr>
              <p:nvPr/>
            </p:nvSpPr>
            <p:spPr bwMode="auto">
              <a:xfrm>
                <a:off x="3856" y="2599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5" name="Freeform 379"/>
              <p:cNvSpPr>
                <a:spLocks/>
              </p:cNvSpPr>
              <p:nvPr/>
            </p:nvSpPr>
            <p:spPr bwMode="auto">
              <a:xfrm>
                <a:off x="3903" y="2607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7 h 15"/>
                  <a:gd name="T4" fmla="*/ 16 w 16"/>
                  <a:gd name="T5" fmla="*/ 15 h 15"/>
                  <a:gd name="T6" fmla="*/ 0 w 16"/>
                  <a:gd name="T7" fmla="*/ 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7"/>
                    </a:lnTo>
                    <a:lnTo>
                      <a:pt x="16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86" name="Freeform 380"/>
              <p:cNvSpPr>
                <a:spLocks/>
              </p:cNvSpPr>
              <p:nvPr/>
            </p:nvSpPr>
            <p:spPr bwMode="auto">
              <a:xfrm>
                <a:off x="3950" y="2614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87" name="Freeform 381"/>
              <p:cNvSpPr>
                <a:spLocks/>
              </p:cNvSpPr>
              <p:nvPr/>
            </p:nvSpPr>
            <p:spPr bwMode="auto">
              <a:xfrm>
                <a:off x="3997" y="2622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88" name="Freeform 382"/>
              <p:cNvSpPr>
                <a:spLocks/>
              </p:cNvSpPr>
              <p:nvPr/>
            </p:nvSpPr>
            <p:spPr bwMode="auto">
              <a:xfrm>
                <a:off x="4044" y="2630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89" name="Rectangle 383"/>
              <p:cNvSpPr>
                <a:spLocks noChangeArrowheads="1"/>
              </p:cNvSpPr>
              <p:nvPr/>
            </p:nvSpPr>
            <p:spPr bwMode="auto">
              <a:xfrm>
                <a:off x="4083" y="2638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0" name="Rectangle 384"/>
              <p:cNvSpPr>
                <a:spLocks noChangeArrowheads="1"/>
              </p:cNvSpPr>
              <p:nvPr/>
            </p:nvSpPr>
            <p:spPr bwMode="auto">
              <a:xfrm>
                <a:off x="4130" y="2646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1" name="Rectangle 385"/>
              <p:cNvSpPr>
                <a:spLocks noChangeArrowheads="1"/>
              </p:cNvSpPr>
              <p:nvPr/>
            </p:nvSpPr>
            <p:spPr bwMode="auto">
              <a:xfrm>
                <a:off x="4177" y="2654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2" name="Freeform 386"/>
              <p:cNvSpPr>
                <a:spLocks/>
              </p:cNvSpPr>
              <p:nvPr/>
            </p:nvSpPr>
            <p:spPr bwMode="auto">
              <a:xfrm>
                <a:off x="4224" y="2654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7 h 15"/>
                  <a:gd name="T4" fmla="*/ 16 w 16"/>
                  <a:gd name="T5" fmla="*/ 15 h 15"/>
                  <a:gd name="T6" fmla="*/ 0 w 16"/>
                  <a:gd name="T7" fmla="*/ 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6" y="7"/>
                    </a:lnTo>
                    <a:lnTo>
                      <a:pt x="16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93" name="Freeform 387"/>
              <p:cNvSpPr>
                <a:spLocks/>
              </p:cNvSpPr>
              <p:nvPr/>
            </p:nvSpPr>
            <p:spPr bwMode="auto">
              <a:xfrm>
                <a:off x="4271" y="2661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94" name="Freeform 388"/>
              <p:cNvSpPr>
                <a:spLocks/>
              </p:cNvSpPr>
              <p:nvPr/>
            </p:nvSpPr>
            <p:spPr bwMode="auto">
              <a:xfrm>
                <a:off x="4318" y="2669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95" name="Freeform 389"/>
              <p:cNvSpPr>
                <a:spLocks/>
              </p:cNvSpPr>
              <p:nvPr/>
            </p:nvSpPr>
            <p:spPr bwMode="auto">
              <a:xfrm>
                <a:off x="4365" y="2677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96" name="Freeform 390"/>
              <p:cNvSpPr>
                <a:spLocks/>
              </p:cNvSpPr>
              <p:nvPr/>
            </p:nvSpPr>
            <p:spPr bwMode="auto">
              <a:xfrm>
                <a:off x="4412" y="2685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97" name="Rectangle 391"/>
              <p:cNvSpPr>
                <a:spLocks noChangeArrowheads="1"/>
              </p:cNvSpPr>
              <p:nvPr/>
            </p:nvSpPr>
            <p:spPr bwMode="auto">
              <a:xfrm>
                <a:off x="4451" y="2693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8" name="Rectangle 392"/>
              <p:cNvSpPr>
                <a:spLocks noChangeArrowheads="1"/>
              </p:cNvSpPr>
              <p:nvPr/>
            </p:nvSpPr>
            <p:spPr bwMode="auto">
              <a:xfrm>
                <a:off x="4498" y="2701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9" name="Freeform 393"/>
              <p:cNvSpPr>
                <a:spLocks/>
              </p:cNvSpPr>
              <p:nvPr/>
            </p:nvSpPr>
            <p:spPr bwMode="auto">
              <a:xfrm>
                <a:off x="4545" y="2708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00" name="Rectangle 394"/>
              <p:cNvSpPr>
                <a:spLocks noChangeArrowheads="1"/>
              </p:cNvSpPr>
              <p:nvPr/>
            </p:nvSpPr>
            <p:spPr bwMode="auto">
              <a:xfrm>
                <a:off x="4592" y="2724"/>
                <a:ext cx="16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1" name="Freeform 395"/>
              <p:cNvSpPr>
                <a:spLocks/>
              </p:cNvSpPr>
              <p:nvPr/>
            </p:nvSpPr>
            <p:spPr bwMode="auto">
              <a:xfrm>
                <a:off x="4639" y="2732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02" name="Rectangle 396"/>
              <p:cNvSpPr>
                <a:spLocks noChangeArrowheads="1"/>
              </p:cNvSpPr>
              <p:nvPr/>
            </p:nvSpPr>
            <p:spPr bwMode="auto">
              <a:xfrm>
                <a:off x="4686" y="2748"/>
                <a:ext cx="16" cy="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3" name="Freeform 397"/>
              <p:cNvSpPr>
                <a:spLocks/>
              </p:cNvSpPr>
              <p:nvPr/>
            </p:nvSpPr>
            <p:spPr bwMode="auto">
              <a:xfrm>
                <a:off x="4733" y="2755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04" name="Freeform 398"/>
              <p:cNvSpPr>
                <a:spLocks/>
              </p:cNvSpPr>
              <p:nvPr/>
            </p:nvSpPr>
            <p:spPr bwMode="auto">
              <a:xfrm>
                <a:off x="4780" y="2763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0 w 16"/>
                  <a:gd name="T7" fmla="*/ 8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05" name="Rectangle 399"/>
              <p:cNvSpPr>
                <a:spLocks noChangeArrowheads="1"/>
              </p:cNvSpPr>
              <p:nvPr/>
            </p:nvSpPr>
            <p:spPr bwMode="auto">
              <a:xfrm>
                <a:off x="4820" y="2771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6" name="Rectangle 400"/>
              <p:cNvSpPr>
                <a:spLocks noChangeArrowheads="1"/>
              </p:cNvSpPr>
              <p:nvPr/>
            </p:nvSpPr>
            <p:spPr bwMode="auto">
              <a:xfrm>
                <a:off x="4867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7" name="Rectangle 401"/>
              <p:cNvSpPr>
                <a:spLocks noChangeArrowheads="1"/>
              </p:cNvSpPr>
              <p:nvPr/>
            </p:nvSpPr>
            <p:spPr bwMode="auto">
              <a:xfrm>
                <a:off x="4914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8" name="Rectangle 402"/>
              <p:cNvSpPr>
                <a:spLocks noChangeArrowheads="1"/>
              </p:cNvSpPr>
              <p:nvPr/>
            </p:nvSpPr>
            <p:spPr bwMode="auto">
              <a:xfrm>
                <a:off x="4961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9" name="Rectangle 403"/>
              <p:cNvSpPr>
                <a:spLocks noChangeArrowheads="1"/>
              </p:cNvSpPr>
              <p:nvPr/>
            </p:nvSpPr>
            <p:spPr bwMode="auto">
              <a:xfrm>
                <a:off x="5008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0" name="Rectangle 404"/>
              <p:cNvSpPr>
                <a:spLocks noChangeArrowheads="1"/>
              </p:cNvSpPr>
              <p:nvPr/>
            </p:nvSpPr>
            <p:spPr bwMode="auto">
              <a:xfrm>
                <a:off x="5055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1" name="Rectangle 405"/>
              <p:cNvSpPr>
                <a:spLocks noChangeArrowheads="1"/>
              </p:cNvSpPr>
              <p:nvPr/>
            </p:nvSpPr>
            <p:spPr bwMode="auto">
              <a:xfrm>
                <a:off x="5102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2" name="Rectangle 406"/>
              <p:cNvSpPr>
                <a:spLocks noChangeArrowheads="1"/>
              </p:cNvSpPr>
              <p:nvPr/>
            </p:nvSpPr>
            <p:spPr bwMode="auto">
              <a:xfrm>
                <a:off x="5149" y="2779"/>
                <a:ext cx="15" cy="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3" name="Rectangle 407"/>
              <p:cNvSpPr>
                <a:spLocks noChangeArrowheads="1"/>
              </p:cNvSpPr>
              <p:nvPr/>
            </p:nvSpPr>
            <p:spPr bwMode="auto">
              <a:xfrm>
                <a:off x="1098" y="1729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4" name="Rectangle 408"/>
              <p:cNvSpPr>
                <a:spLocks noChangeArrowheads="1"/>
              </p:cNvSpPr>
              <p:nvPr/>
            </p:nvSpPr>
            <p:spPr bwMode="auto">
              <a:xfrm>
                <a:off x="1466" y="1800"/>
                <a:ext cx="55" cy="54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5" name="Rectangle 409"/>
              <p:cNvSpPr>
                <a:spLocks noChangeArrowheads="1"/>
              </p:cNvSpPr>
              <p:nvPr/>
            </p:nvSpPr>
            <p:spPr bwMode="auto">
              <a:xfrm>
                <a:off x="1835" y="1815"/>
                <a:ext cx="54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6" name="Rectangle 410"/>
              <p:cNvSpPr>
                <a:spLocks noChangeArrowheads="1"/>
              </p:cNvSpPr>
              <p:nvPr/>
            </p:nvSpPr>
            <p:spPr bwMode="auto">
              <a:xfrm>
                <a:off x="2203" y="1831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7" name="Rectangle 411"/>
              <p:cNvSpPr>
                <a:spLocks noChangeArrowheads="1"/>
              </p:cNvSpPr>
              <p:nvPr/>
            </p:nvSpPr>
            <p:spPr bwMode="auto">
              <a:xfrm>
                <a:off x="2571" y="1823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8" name="Rectangle 412"/>
              <p:cNvSpPr>
                <a:spLocks noChangeArrowheads="1"/>
              </p:cNvSpPr>
              <p:nvPr/>
            </p:nvSpPr>
            <p:spPr bwMode="auto">
              <a:xfrm>
                <a:off x="2939" y="1925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9" name="Rectangle 413"/>
              <p:cNvSpPr>
                <a:spLocks noChangeArrowheads="1"/>
              </p:cNvSpPr>
              <p:nvPr/>
            </p:nvSpPr>
            <p:spPr bwMode="auto">
              <a:xfrm>
                <a:off x="3315" y="1721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0" name="Rectangle 414"/>
              <p:cNvSpPr>
                <a:spLocks noChangeArrowheads="1"/>
              </p:cNvSpPr>
              <p:nvPr/>
            </p:nvSpPr>
            <p:spPr bwMode="auto">
              <a:xfrm>
                <a:off x="3684" y="1847"/>
                <a:ext cx="54" cy="54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1" name="Rectangle 415"/>
              <p:cNvSpPr>
                <a:spLocks noChangeArrowheads="1"/>
              </p:cNvSpPr>
              <p:nvPr/>
            </p:nvSpPr>
            <p:spPr bwMode="auto">
              <a:xfrm>
                <a:off x="4052" y="2082"/>
                <a:ext cx="55" cy="54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2" name="Rectangle 416"/>
              <p:cNvSpPr>
                <a:spLocks noChangeArrowheads="1"/>
              </p:cNvSpPr>
              <p:nvPr/>
            </p:nvSpPr>
            <p:spPr bwMode="auto">
              <a:xfrm>
                <a:off x="4420" y="2223"/>
                <a:ext cx="55" cy="54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3" name="Rectangle 417"/>
              <p:cNvSpPr>
                <a:spLocks noChangeArrowheads="1"/>
              </p:cNvSpPr>
              <p:nvPr/>
            </p:nvSpPr>
            <p:spPr bwMode="auto">
              <a:xfrm>
                <a:off x="4788" y="2442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4" name="Rectangle 418"/>
              <p:cNvSpPr>
                <a:spLocks noChangeArrowheads="1"/>
              </p:cNvSpPr>
              <p:nvPr/>
            </p:nvSpPr>
            <p:spPr bwMode="auto">
              <a:xfrm>
                <a:off x="5156" y="2536"/>
                <a:ext cx="55" cy="55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5" name="Freeform 419"/>
              <p:cNvSpPr>
                <a:spLocks/>
              </p:cNvSpPr>
              <p:nvPr/>
            </p:nvSpPr>
            <p:spPr bwMode="auto">
              <a:xfrm>
                <a:off x="1098" y="2042"/>
                <a:ext cx="63" cy="63"/>
              </a:xfrm>
              <a:custGeom>
                <a:avLst/>
                <a:gdLst>
                  <a:gd name="T0" fmla="*/ 31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1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1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26" name="Freeform 420"/>
              <p:cNvSpPr>
                <a:spLocks/>
              </p:cNvSpPr>
              <p:nvPr/>
            </p:nvSpPr>
            <p:spPr bwMode="auto">
              <a:xfrm>
                <a:off x="1466" y="2207"/>
                <a:ext cx="63" cy="63"/>
              </a:xfrm>
              <a:custGeom>
                <a:avLst/>
                <a:gdLst>
                  <a:gd name="T0" fmla="*/ 32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2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2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27" name="Freeform 421"/>
              <p:cNvSpPr>
                <a:spLocks/>
              </p:cNvSpPr>
              <p:nvPr/>
            </p:nvSpPr>
            <p:spPr bwMode="auto">
              <a:xfrm>
                <a:off x="1835" y="2285"/>
                <a:ext cx="62" cy="63"/>
              </a:xfrm>
              <a:custGeom>
                <a:avLst/>
                <a:gdLst>
                  <a:gd name="T0" fmla="*/ 31 w 62"/>
                  <a:gd name="T1" fmla="*/ 0 h 63"/>
                  <a:gd name="T2" fmla="*/ 62 w 62"/>
                  <a:gd name="T3" fmla="*/ 63 h 63"/>
                  <a:gd name="T4" fmla="*/ 0 w 62"/>
                  <a:gd name="T5" fmla="*/ 63 h 63"/>
                  <a:gd name="T6" fmla="*/ 31 w 62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31" y="0"/>
                    </a:moveTo>
                    <a:lnTo>
                      <a:pt x="62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28" name="Freeform 422"/>
              <p:cNvSpPr>
                <a:spLocks/>
              </p:cNvSpPr>
              <p:nvPr/>
            </p:nvSpPr>
            <p:spPr bwMode="auto">
              <a:xfrm>
                <a:off x="2203" y="2348"/>
                <a:ext cx="63" cy="63"/>
              </a:xfrm>
              <a:custGeom>
                <a:avLst/>
                <a:gdLst>
                  <a:gd name="T0" fmla="*/ 31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1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1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29" name="Freeform 423"/>
              <p:cNvSpPr>
                <a:spLocks/>
              </p:cNvSpPr>
              <p:nvPr/>
            </p:nvSpPr>
            <p:spPr bwMode="auto">
              <a:xfrm>
                <a:off x="2571" y="2340"/>
                <a:ext cx="63" cy="63"/>
              </a:xfrm>
              <a:custGeom>
                <a:avLst/>
                <a:gdLst>
                  <a:gd name="T0" fmla="*/ 31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1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1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0" name="Freeform 424"/>
              <p:cNvSpPr>
                <a:spLocks/>
              </p:cNvSpPr>
              <p:nvPr/>
            </p:nvSpPr>
            <p:spPr bwMode="auto">
              <a:xfrm>
                <a:off x="2939" y="2411"/>
                <a:ext cx="63" cy="62"/>
              </a:xfrm>
              <a:custGeom>
                <a:avLst/>
                <a:gdLst>
                  <a:gd name="T0" fmla="*/ 32 w 63"/>
                  <a:gd name="T1" fmla="*/ 0 h 62"/>
                  <a:gd name="T2" fmla="*/ 63 w 63"/>
                  <a:gd name="T3" fmla="*/ 62 h 62"/>
                  <a:gd name="T4" fmla="*/ 0 w 63"/>
                  <a:gd name="T5" fmla="*/ 62 h 62"/>
                  <a:gd name="T6" fmla="*/ 32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32" y="0"/>
                    </a:moveTo>
                    <a:lnTo>
                      <a:pt x="63" y="62"/>
                    </a:lnTo>
                    <a:lnTo>
                      <a:pt x="0" y="6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1" name="Freeform 425"/>
              <p:cNvSpPr>
                <a:spLocks/>
              </p:cNvSpPr>
              <p:nvPr/>
            </p:nvSpPr>
            <p:spPr bwMode="auto">
              <a:xfrm>
                <a:off x="3315" y="2466"/>
                <a:ext cx="63" cy="62"/>
              </a:xfrm>
              <a:custGeom>
                <a:avLst/>
                <a:gdLst>
                  <a:gd name="T0" fmla="*/ 32 w 63"/>
                  <a:gd name="T1" fmla="*/ 0 h 62"/>
                  <a:gd name="T2" fmla="*/ 63 w 63"/>
                  <a:gd name="T3" fmla="*/ 62 h 62"/>
                  <a:gd name="T4" fmla="*/ 0 w 63"/>
                  <a:gd name="T5" fmla="*/ 62 h 62"/>
                  <a:gd name="T6" fmla="*/ 32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32" y="0"/>
                    </a:moveTo>
                    <a:lnTo>
                      <a:pt x="63" y="62"/>
                    </a:lnTo>
                    <a:lnTo>
                      <a:pt x="0" y="6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2" name="Freeform 426"/>
              <p:cNvSpPr>
                <a:spLocks/>
              </p:cNvSpPr>
              <p:nvPr/>
            </p:nvSpPr>
            <p:spPr bwMode="auto">
              <a:xfrm>
                <a:off x="3684" y="2544"/>
                <a:ext cx="62" cy="63"/>
              </a:xfrm>
              <a:custGeom>
                <a:avLst/>
                <a:gdLst>
                  <a:gd name="T0" fmla="*/ 31 w 62"/>
                  <a:gd name="T1" fmla="*/ 0 h 63"/>
                  <a:gd name="T2" fmla="*/ 62 w 62"/>
                  <a:gd name="T3" fmla="*/ 63 h 63"/>
                  <a:gd name="T4" fmla="*/ 0 w 62"/>
                  <a:gd name="T5" fmla="*/ 63 h 63"/>
                  <a:gd name="T6" fmla="*/ 31 w 62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31" y="0"/>
                    </a:moveTo>
                    <a:lnTo>
                      <a:pt x="62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3" name="Freeform 427"/>
              <p:cNvSpPr>
                <a:spLocks/>
              </p:cNvSpPr>
              <p:nvPr/>
            </p:nvSpPr>
            <p:spPr bwMode="auto">
              <a:xfrm>
                <a:off x="4052" y="2614"/>
                <a:ext cx="62" cy="63"/>
              </a:xfrm>
              <a:custGeom>
                <a:avLst/>
                <a:gdLst>
                  <a:gd name="T0" fmla="*/ 31 w 62"/>
                  <a:gd name="T1" fmla="*/ 0 h 63"/>
                  <a:gd name="T2" fmla="*/ 62 w 62"/>
                  <a:gd name="T3" fmla="*/ 63 h 63"/>
                  <a:gd name="T4" fmla="*/ 0 w 62"/>
                  <a:gd name="T5" fmla="*/ 63 h 63"/>
                  <a:gd name="T6" fmla="*/ 31 w 62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31" y="0"/>
                    </a:moveTo>
                    <a:lnTo>
                      <a:pt x="62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4" name="Freeform 428"/>
              <p:cNvSpPr>
                <a:spLocks/>
              </p:cNvSpPr>
              <p:nvPr/>
            </p:nvSpPr>
            <p:spPr bwMode="auto">
              <a:xfrm>
                <a:off x="4420" y="2669"/>
                <a:ext cx="63" cy="63"/>
              </a:xfrm>
              <a:custGeom>
                <a:avLst/>
                <a:gdLst>
                  <a:gd name="T0" fmla="*/ 31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1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1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5" name="Freeform 429"/>
              <p:cNvSpPr>
                <a:spLocks/>
              </p:cNvSpPr>
              <p:nvPr/>
            </p:nvSpPr>
            <p:spPr bwMode="auto">
              <a:xfrm>
                <a:off x="4788" y="2748"/>
                <a:ext cx="63" cy="62"/>
              </a:xfrm>
              <a:custGeom>
                <a:avLst/>
                <a:gdLst>
                  <a:gd name="T0" fmla="*/ 32 w 63"/>
                  <a:gd name="T1" fmla="*/ 0 h 62"/>
                  <a:gd name="T2" fmla="*/ 63 w 63"/>
                  <a:gd name="T3" fmla="*/ 62 h 62"/>
                  <a:gd name="T4" fmla="*/ 0 w 63"/>
                  <a:gd name="T5" fmla="*/ 62 h 62"/>
                  <a:gd name="T6" fmla="*/ 32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32" y="0"/>
                    </a:moveTo>
                    <a:lnTo>
                      <a:pt x="63" y="62"/>
                    </a:lnTo>
                    <a:lnTo>
                      <a:pt x="0" y="6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6" name="Freeform 430"/>
              <p:cNvSpPr>
                <a:spLocks/>
              </p:cNvSpPr>
              <p:nvPr/>
            </p:nvSpPr>
            <p:spPr bwMode="auto">
              <a:xfrm>
                <a:off x="5156" y="2755"/>
                <a:ext cx="63" cy="63"/>
              </a:xfrm>
              <a:custGeom>
                <a:avLst/>
                <a:gdLst>
                  <a:gd name="T0" fmla="*/ 32 w 63"/>
                  <a:gd name="T1" fmla="*/ 0 h 63"/>
                  <a:gd name="T2" fmla="*/ 63 w 63"/>
                  <a:gd name="T3" fmla="*/ 63 h 63"/>
                  <a:gd name="T4" fmla="*/ 0 w 63"/>
                  <a:gd name="T5" fmla="*/ 63 h 63"/>
                  <a:gd name="T6" fmla="*/ 32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32" y="0"/>
                    </a:moveTo>
                    <a:lnTo>
                      <a:pt x="63" y="63"/>
                    </a:lnTo>
                    <a:lnTo>
                      <a:pt x="0" y="6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37" name="Rectangle 431"/>
              <p:cNvSpPr>
                <a:spLocks noChangeArrowheads="1"/>
              </p:cNvSpPr>
              <p:nvPr/>
            </p:nvSpPr>
            <p:spPr bwMode="auto">
              <a:xfrm>
                <a:off x="1725" y="1189"/>
                <a:ext cx="234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Verdana" pitchFamily="34" charset="0"/>
                  </a:rPr>
                  <a:t>Matrícula por grado y condición de edad</a:t>
                </a:r>
                <a:endParaRPr lang="es-ES"/>
              </a:p>
            </p:txBody>
          </p:sp>
          <p:sp>
            <p:nvSpPr>
              <p:cNvPr id="6338" name="Rectangle 432"/>
              <p:cNvSpPr>
                <a:spLocks noChangeArrowheads="1"/>
              </p:cNvSpPr>
              <p:nvPr/>
            </p:nvSpPr>
            <p:spPr bwMode="auto">
              <a:xfrm>
                <a:off x="1905" y="1322"/>
                <a:ext cx="196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Verdana" pitchFamily="34" charset="0"/>
                  </a:rPr>
                  <a:t>Provincia de Formosa (Año 2010)</a:t>
                </a:r>
                <a:endParaRPr lang="es-ES"/>
              </a:p>
            </p:txBody>
          </p:sp>
          <p:sp>
            <p:nvSpPr>
              <p:cNvPr id="6339" name="Rectangle 433"/>
              <p:cNvSpPr>
                <a:spLocks noChangeArrowheads="1"/>
              </p:cNvSpPr>
              <p:nvPr/>
            </p:nvSpPr>
            <p:spPr bwMode="auto">
              <a:xfrm>
                <a:off x="1200" y="1713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15.617</a:t>
                </a:r>
                <a:endParaRPr lang="es-ES"/>
              </a:p>
            </p:txBody>
          </p:sp>
          <p:sp>
            <p:nvSpPr>
              <p:cNvPr id="6340" name="Rectangle 434"/>
              <p:cNvSpPr>
                <a:spLocks noChangeArrowheads="1"/>
              </p:cNvSpPr>
              <p:nvPr/>
            </p:nvSpPr>
            <p:spPr bwMode="auto">
              <a:xfrm>
                <a:off x="1568" y="1784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14.772</a:t>
                </a:r>
                <a:endParaRPr lang="es-ES"/>
              </a:p>
            </p:txBody>
          </p:sp>
          <p:sp>
            <p:nvSpPr>
              <p:cNvPr id="6341" name="Rectangle 435"/>
              <p:cNvSpPr>
                <a:spLocks noChangeArrowheads="1"/>
              </p:cNvSpPr>
              <p:nvPr/>
            </p:nvSpPr>
            <p:spPr bwMode="auto">
              <a:xfrm>
                <a:off x="1936" y="1800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14.626</a:t>
                </a:r>
                <a:endParaRPr lang="es-ES"/>
              </a:p>
            </p:txBody>
          </p:sp>
          <p:sp>
            <p:nvSpPr>
              <p:cNvPr id="6342" name="Rectangle 436"/>
              <p:cNvSpPr>
                <a:spLocks noChangeArrowheads="1"/>
              </p:cNvSpPr>
              <p:nvPr/>
            </p:nvSpPr>
            <p:spPr bwMode="auto">
              <a:xfrm>
                <a:off x="2305" y="1815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14.473</a:t>
                </a:r>
                <a:endParaRPr lang="es-ES"/>
              </a:p>
            </p:txBody>
          </p:sp>
          <p:sp>
            <p:nvSpPr>
              <p:cNvPr id="6343" name="Rectangle 437"/>
              <p:cNvSpPr>
                <a:spLocks noChangeArrowheads="1"/>
              </p:cNvSpPr>
              <p:nvPr/>
            </p:nvSpPr>
            <p:spPr bwMode="auto">
              <a:xfrm>
                <a:off x="2673" y="1807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14.541</a:t>
                </a:r>
                <a:endParaRPr lang="es-ES"/>
              </a:p>
            </p:txBody>
          </p:sp>
          <p:sp>
            <p:nvSpPr>
              <p:cNvPr id="6344" name="Rectangle 438"/>
              <p:cNvSpPr>
                <a:spLocks noChangeArrowheads="1"/>
              </p:cNvSpPr>
              <p:nvPr/>
            </p:nvSpPr>
            <p:spPr bwMode="auto">
              <a:xfrm>
                <a:off x="3041" y="1909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13.407</a:t>
                </a:r>
                <a:endParaRPr lang="es-ES"/>
              </a:p>
            </p:txBody>
          </p:sp>
          <p:sp>
            <p:nvSpPr>
              <p:cNvPr id="6345" name="Rectangle 439"/>
              <p:cNvSpPr>
                <a:spLocks noChangeArrowheads="1"/>
              </p:cNvSpPr>
              <p:nvPr/>
            </p:nvSpPr>
            <p:spPr bwMode="auto">
              <a:xfrm>
                <a:off x="3417" y="1706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 dirty="0">
                    <a:solidFill>
                      <a:srgbClr val="000000"/>
                    </a:solidFill>
                    <a:latin typeface="Small Fonts"/>
                  </a:rPr>
                  <a:t>15.702</a:t>
                </a:r>
                <a:endParaRPr lang="es-ES" dirty="0"/>
              </a:p>
            </p:txBody>
          </p:sp>
          <p:sp>
            <p:nvSpPr>
              <p:cNvPr id="6346" name="Rectangle 440"/>
              <p:cNvSpPr>
                <a:spLocks noChangeArrowheads="1"/>
              </p:cNvSpPr>
              <p:nvPr/>
            </p:nvSpPr>
            <p:spPr bwMode="auto">
              <a:xfrm>
                <a:off x="3785" y="1831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14.293</a:t>
                </a:r>
                <a:endParaRPr lang="es-ES"/>
              </a:p>
            </p:txBody>
          </p:sp>
          <p:sp>
            <p:nvSpPr>
              <p:cNvPr id="6347" name="Rectangle 441"/>
              <p:cNvSpPr>
                <a:spLocks noChangeArrowheads="1"/>
              </p:cNvSpPr>
              <p:nvPr/>
            </p:nvSpPr>
            <p:spPr bwMode="auto">
              <a:xfrm>
                <a:off x="4154" y="2066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11.708</a:t>
                </a:r>
                <a:endParaRPr lang="es-ES"/>
              </a:p>
            </p:txBody>
          </p:sp>
          <p:sp>
            <p:nvSpPr>
              <p:cNvPr id="6348" name="Rectangle 442"/>
              <p:cNvSpPr>
                <a:spLocks noChangeArrowheads="1"/>
              </p:cNvSpPr>
              <p:nvPr/>
            </p:nvSpPr>
            <p:spPr bwMode="auto">
              <a:xfrm>
                <a:off x="4522" y="2207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10.125</a:t>
                </a:r>
                <a:endParaRPr lang="es-ES"/>
              </a:p>
            </p:txBody>
          </p:sp>
          <p:sp>
            <p:nvSpPr>
              <p:cNvPr id="6349" name="Rectangle 443"/>
              <p:cNvSpPr>
                <a:spLocks noChangeArrowheads="1"/>
              </p:cNvSpPr>
              <p:nvPr/>
            </p:nvSpPr>
            <p:spPr bwMode="auto">
              <a:xfrm>
                <a:off x="4890" y="2426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7.751</a:t>
                </a:r>
                <a:endParaRPr lang="es-ES"/>
              </a:p>
            </p:txBody>
          </p:sp>
          <p:sp>
            <p:nvSpPr>
              <p:cNvPr id="6350" name="Rectangle 444"/>
              <p:cNvSpPr>
                <a:spLocks noChangeArrowheads="1"/>
              </p:cNvSpPr>
              <p:nvPr/>
            </p:nvSpPr>
            <p:spPr bwMode="auto">
              <a:xfrm>
                <a:off x="5258" y="2520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6.726</a:t>
                </a:r>
                <a:endParaRPr lang="es-ES"/>
              </a:p>
            </p:txBody>
          </p:sp>
          <p:sp>
            <p:nvSpPr>
              <p:cNvPr id="6351" name="Rectangle 445"/>
              <p:cNvSpPr>
                <a:spLocks noChangeArrowheads="1"/>
              </p:cNvSpPr>
              <p:nvPr/>
            </p:nvSpPr>
            <p:spPr bwMode="auto">
              <a:xfrm>
                <a:off x="1200" y="2027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12.137</a:t>
                </a:r>
                <a:endParaRPr lang="es-ES"/>
              </a:p>
            </p:txBody>
          </p:sp>
          <p:sp>
            <p:nvSpPr>
              <p:cNvPr id="6352" name="Rectangle 446"/>
              <p:cNvSpPr>
                <a:spLocks noChangeArrowheads="1"/>
              </p:cNvSpPr>
              <p:nvPr/>
            </p:nvSpPr>
            <p:spPr bwMode="auto">
              <a:xfrm>
                <a:off x="1568" y="2191"/>
                <a:ext cx="2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10.338</a:t>
                </a:r>
                <a:endParaRPr lang="es-ES"/>
              </a:p>
            </p:txBody>
          </p:sp>
          <p:sp>
            <p:nvSpPr>
              <p:cNvPr id="6353" name="Rectangle 447"/>
              <p:cNvSpPr>
                <a:spLocks noChangeArrowheads="1"/>
              </p:cNvSpPr>
              <p:nvPr/>
            </p:nvSpPr>
            <p:spPr bwMode="auto">
              <a:xfrm>
                <a:off x="1936" y="2270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9.504</a:t>
                </a:r>
                <a:endParaRPr lang="es-ES"/>
              </a:p>
            </p:txBody>
          </p:sp>
          <p:sp>
            <p:nvSpPr>
              <p:cNvPr id="6354" name="Rectangle 448"/>
              <p:cNvSpPr>
                <a:spLocks noChangeArrowheads="1"/>
              </p:cNvSpPr>
              <p:nvPr/>
            </p:nvSpPr>
            <p:spPr bwMode="auto">
              <a:xfrm>
                <a:off x="2305" y="233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8.818</a:t>
                </a:r>
                <a:endParaRPr lang="es-ES"/>
              </a:p>
            </p:txBody>
          </p:sp>
          <p:sp>
            <p:nvSpPr>
              <p:cNvPr id="6355" name="Rectangle 449"/>
              <p:cNvSpPr>
                <a:spLocks noChangeArrowheads="1"/>
              </p:cNvSpPr>
              <p:nvPr/>
            </p:nvSpPr>
            <p:spPr bwMode="auto">
              <a:xfrm>
                <a:off x="2673" y="2324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8.860</a:t>
                </a:r>
                <a:endParaRPr lang="es-ES"/>
              </a:p>
            </p:txBody>
          </p:sp>
          <p:sp>
            <p:nvSpPr>
              <p:cNvPr id="6356" name="Rectangle 450"/>
              <p:cNvSpPr>
                <a:spLocks noChangeArrowheads="1"/>
              </p:cNvSpPr>
              <p:nvPr/>
            </p:nvSpPr>
            <p:spPr bwMode="auto">
              <a:xfrm>
                <a:off x="3041" y="2395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8.105</a:t>
                </a:r>
                <a:endParaRPr lang="es-ES"/>
              </a:p>
            </p:txBody>
          </p:sp>
          <p:sp>
            <p:nvSpPr>
              <p:cNvPr id="6357" name="Rectangle 451"/>
              <p:cNvSpPr>
                <a:spLocks noChangeArrowheads="1"/>
              </p:cNvSpPr>
              <p:nvPr/>
            </p:nvSpPr>
            <p:spPr bwMode="auto">
              <a:xfrm>
                <a:off x="3417" y="2450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7.456</a:t>
                </a:r>
                <a:endParaRPr lang="es-ES"/>
              </a:p>
            </p:txBody>
          </p:sp>
          <p:sp>
            <p:nvSpPr>
              <p:cNvPr id="6358" name="Rectangle 452"/>
              <p:cNvSpPr>
                <a:spLocks noChangeArrowheads="1"/>
              </p:cNvSpPr>
              <p:nvPr/>
            </p:nvSpPr>
            <p:spPr bwMode="auto">
              <a:xfrm>
                <a:off x="3785" y="2528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6.613</a:t>
                </a:r>
                <a:endParaRPr lang="es-ES"/>
              </a:p>
            </p:txBody>
          </p:sp>
          <p:sp>
            <p:nvSpPr>
              <p:cNvPr id="6359" name="Rectangle 453"/>
              <p:cNvSpPr>
                <a:spLocks noChangeArrowheads="1"/>
              </p:cNvSpPr>
              <p:nvPr/>
            </p:nvSpPr>
            <p:spPr bwMode="auto">
              <a:xfrm>
                <a:off x="4154" y="2599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5.859</a:t>
                </a:r>
                <a:endParaRPr lang="es-ES"/>
              </a:p>
            </p:txBody>
          </p:sp>
          <p:sp>
            <p:nvSpPr>
              <p:cNvPr id="6360" name="Rectangle 454"/>
              <p:cNvSpPr>
                <a:spLocks noChangeArrowheads="1"/>
              </p:cNvSpPr>
              <p:nvPr/>
            </p:nvSpPr>
            <p:spPr bwMode="auto">
              <a:xfrm>
                <a:off x="4522" y="2654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5.267</a:t>
                </a:r>
                <a:endParaRPr lang="es-ES"/>
              </a:p>
            </p:txBody>
          </p:sp>
          <p:sp>
            <p:nvSpPr>
              <p:cNvPr id="6361" name="Rectangle 455"/>
              <p:cNvSpPr>
                <a:spLocks noChangeArrowheads="1"/>
              </p:cNvSpPr>
              <p:nvPr/>
            </p:nvSpPr>
            <p:spPr bwMode="auto">
              <a:xfrm>
                <a:off x="4890" y="2732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4.394</a:t>
                </a:r>
                <a:endParaRPr lang="es-ES"/>
              </a:p>
            </p:txBody>
          </p:sp>
          <p:sp>
            <p:nvSpPr>
              <p:cNvPr id="6362" name="Rectangle 456"/>
              <p:cNvSpPr>
                <a:spLocks noChangeArrowheads="1"/>
              </p:cNvSpPr>
              <p:nvPr/>
            </p:nvSpPr>
            <p:spPr bwMode="auto">
              <a:xfrm>
                <a:off x="5258" y="2740"/>
                <a:ext cx="1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Small Fonts"/>
                  </a:rPr>
                  <a:t>4.291</a:t>
                </a:r>
                <a:endParaRPr lang="es-ES"/>
              </a:p>
            </p:txBody>
          </p:sp>
          <p:sp>
            <p:nvSpPr>
              <p:cNvPr id="6363" name="Rectangle 457"/>
              <p:cNvSpPr>
                <a:spLocks noChangeArrowheads="1"/>
              </p:cNvSpPr>
              <p:nvPr/>
            </p:nvSpPr>
            <p:spPr bwMode="auto">
              <a:xfrm>
                <a:off x="824" y="3124"/>
                <a:ext cx="5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0</a:t>
                </a:r>
                <a:endParaRPr lang="es-ES"/>
              </a:p>
            </p:txBody>
          </p:sp>
          <p:sp>
            <p:nvSpPr>
              <p:cNvPr id="6364" name="Rectangle 458"/>
              <p:cNvSpPr>
                <a:spLocks noChangeArrowheads="1"/>
              </p:cNvSpPr>
              <p:nvPr/>
            </p:nvSpPr>
            <p:spPr bwMode="auto">
              <a:xfrm>
                <a:off x="628" y="2943"/>
                <a:ext cx="25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2.000</a:t>
                </a:r>
                <a:endParaRPr lang="es-ES"/>
              </a:p>
            </p:txBody>
          </p:sp>
          <p:sp>
            <p:nvSpPr>
              <p:cNvPr id="6365" name="Rectangle 459"/>
              <p:cNvSpPr>
                <a:spLocks noChangeArrowheads="1"/>
              </p:cNvSpPr>
              <p:nvPr/>
            </p:nvSpPr>
            <p:spPr bwMode="auto">
              <a:xfrm>
                <a:off x="628" y="2763"/>
                <a:ext cx="25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4.000</a:t>
                </a:r>
                <a:endParaRPr lang="es-ES"/>
              </a:p>
            </p:txBody>
          </p:sp>
          <p:sp>
            <p:nvSpPr>
              <p:cNvPr id="6366" name="Rectangle 460"/>
              <p:cNvSpPr>
                <a:spLocks noChangeArrowheads="1"/>
              </p:cNvSpPr>
              <p:nvPr/>
            </p:nvSpPr>
            <p:spPr bwMode="auto">
              <a:xfrm>
                <a:off x="628" y="2575"/>
                <a:ext cx="25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6.000</a:t>
                </a:r>
                <a:endParaRPr lang="es-ES"/>
              </a:p>
            </p:txBody>
          </p:sp>
          <p:sp>
            <p:nvSpPr>
              <p:cNvPr id="6367" name="Rectangle 461"/>
              <p:cNvSpPr>
                <a:spLocks noChangeArrowheads="1"/>
              </p:cNvSpPr>
              <p:nvPr/>
            </p:nvSpPr>
            <p:spPr bwMode="auto">
              <a:xfrm>
                <a:off x="628" y="2395"/>
                <a:ext cx="25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8.000</a:t>
                </a:r>
                <a:endParaRPr lang="es-ES"/>
              </a:p>
            </p:txBody>
          </p:sp>
          <p:sp>
            <p:nvSpPr>
              <p:cNvPr id="6368" name="Rectangle 462"/>
              <p:cNvSpPr>
                <a:spLocks noChangeArrowheads="1"/>
              </p:cNvSpPr>
              <p:nvPr/>
            </p:nvSpPr>
            <p:spPr bwMode="auto">
              <a:xfrm>
                <a:off x="573" y="2215"/>
                <a:ext cx="31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10.000</a:t>
                </a:r>
                <a:endParaRPr lang="es-ES"/>
              </a:p>
            </p:txBody>
          </p:sp>
          <p:sp>
            <p:nvSpPr>
              <p:cNvPr id="6369" name="Rectangle 463"/>
              <p:cNvSpPr>
                <a:spLocks noChangeArrowheads="1"/>
              </p:cNvSpPr>
              <p:nvPr/>
            </p:nvSpPr>
            <p:spPr bwMode="auto">
              <a:xfrm>
                <a:off x="573" y="2035"/>
                <a:ext cx="31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12.000</a:t>
                </a:r>
                <a:endParaRPr lang="es-ES"/>
              </a:p>
            </p:txBody>
          </p:sp>
          <p:sp>
            <p:nvSpPr>
              <p:cNvPr id="6370" name="Rectangle 464"/>
              <p:cNvSpPr>
                <a:spLocks noChangeArrowheads="1"/>
              </p:cNvSpPr>
              <p:nvPr/>
            </p:nvSpPr>
            <p:spPr bwMode="auto">
              <a:xfrm>
                <a:off x="573" y="1847"/>
                <a:ext cx="31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14.000</a:t>
                </a:r>
                <a:endParaRPr lang="es-ES"/>
              </a:p>
            </p:txBody>
          </p:sp>
          <p:sp>
            <p:nvSpPr>
              <p:cNvPr id="6371" name="Rectangle 465"/>
              <p:cNvSpPr>
                <a:spLocks noChangeArrowheads="1"/>
              </p:cNvSpPr>
              <p:nvPr/>
            </p:nvSpPr>
            <p:spPr bwMode="auto">
              <a:xfrm>
                <a:off x="573" y="1666"/>
                <a:ext cx="31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16.000</a:t>
                </a:r>
                <a:endParaRPr lang="es-ES"/>
              </a:p>
            </p:txBody>
          </p:sp>
          <p:sp>
            <p:nvSpPr>
              <p:cNvPr id="6372" name="Rectangle 466"/>
              <p:cNvSpPr>
                <a:spLocks noChangeArrowheads="1"/>
              </p:cNvSpPr>
              <p:nvPr/>
            </p:nvSpPr>
            <p:spPr bwMode="auto">
              <a:xfrm>
                <a:off x="573" y="1486"/>
                <a:ext cx="31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18.000</a:t>
                </a:r>
                <a:endParaRPr lang="es-ES"/>
              </a:p>
            </p:txBody>
          </p:sp>
          <p:sp>
            <p:nvSpPr>
              <p:cNvPr id="6373" name="Rectangle 467"/>
              <p:cNvSpPr>
                <a:spLocks noChangeArrowheads="1"/>
              </p:cNvSpPr>
              <p:nvPr/>
            </p:nvSpPr>
            <p:spPr bwMode="auto">
              <a:xfrm>
                <a:off x="1082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1º</a:t>
                </a:r>
                <a:endParaRPr lang="es-ES"/>
              </a:p>
            </p:txBody>
          </p:sp>
          <p:sp>
            <p:nvSpPr>
              <p:cNvPr id="6374" name="Rectangle 468"/>
              <p:cNvSpPr>
                <a:spLocks noChangeArrowheads="1"/>
              </p:cNvSpPr>
              <p:nvPr/>
            </p:nvSpPr>
            <p:spPr bwMode="auto">
              <a:xfrm>
                <a:off x="996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  <p:sp>
            <p:nvSpPr>
              <p:cNvPr id="6375" name="Rectangle 469"/>
              <p:cNvSpPr>
                <a:spLocks noChangeArrowheads="1"/>
              </p:cNvSpPr>
              <p:nvPr/>
            </p:nvSpPr>
            <p:spPr bwMode="auto">
              <a:xfrm>
                <a:off x="1451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2º</a:t>
                </a:r>
                <a:endParaRPr lang="es-ES"/>
              </a:p>
            </p:txBody>
          </p:sp>
          <p:sp>
            <p:nvSpPr>
              <p:cNvPr id="6376" name="Rectangle 470"/>
              <p:cNvSpPr>
                <a:spLocks noChangeArrowheads="1"/>
              </p:cNvSpPr>
              <p:nvPr/>
            </p:nvSpPr>
            <p:spPr bwMode="auto">
              <a:xfrm>
                <a:off x="1365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  <p:sp>
            <p:nvSpPr>
              <p:cNvPr id="6377" name="Rectangle 471"/>
              <p:cNvSpPr>
                <a:spLocks noChangeArrowheads="1"/>
              </p:cNvSpPr>
              <p:nvPr/>
            </p:nvSpPr>
            <p:spPr bwMode="auto">
              <a:xfrm>
                <a:off x="1819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3º</a:t>
                </a:r>
                <a:endParaRPr lang="es-ES"/>
              </a:p>
            </p:txBody>
          </p:sp>
          <p:sp>
            <p:nvSpPr>
              <p:cNvPr id="6378" name="Rectangle 472"/>
              <p:cNvSpPr>
                <a:spLocks noChangeArrowheads="1"/>
              </p:cNvSpPr>
              <p:nvPr/>
            </p:nvSpPr>
            <p:spPr bwMode="auto">
              <a:xfrm>
                <a:off x="1733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  <p:sp>
            <p:nvSpPr>
              <p:cNvPr id="6379" name="Rectangle 473"/>
              <p:cNvSpPr>
                <a:spLocks noChangeArrowheads="1"/>
              </p:cNvSpPr>
              <p:nvPr/>
            </p:nvSpPr>
            <p:spPr bwMode="auto">
              <a:xfrm>
                <a:off x="2187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4º</a:t>
                </a:r>
                <a:endParaRPr lang="es-ES"/>
              </a:p>
            </p:txBody>
          </p:sp>
          <p:sp>
            <p:nvSpPr>
              <p:cNvPr id="6380" name="Rectangle 474"/>
              <p:cNvSpPr>
                <a:spLocks noChangeArrowheads="1"/>
              </p:cNvSpPr>
              <p:nvPr/>
            </p:nvSpPr>
            <p:spPr bwMode="auto">
              <a:xfrm>
                <a:off x="2101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  <p:sp>
            <p:nvSpPr>
              <p:cNvPr id="6381" name="Rectangle 475"/>
              <p:cNvSpPr>
                <a:spLocks noChangeArrowheads="1"/>
              </p:cNvSpPr>
              <p:nvPr/>
            </p:nvSpPr>
            <p:spPr bwMode="auto">
              <a:xfrm>
                <a:off x="2555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5º</a:t>
                </a:r>
                <a:endParaRPr lang="es-ES"/>
              </a:p>
            </p:txBody>
          </p:sp>
          <p:sp>
            <p:nvSpPr>
              <p:cNvPr id="6382" name="Rectangle 476"/>
              <p:cNvSpPr>
                <a:spLocks noChangeArrowheads="1"/>
              </p:cNvSpPr>
              <p:nvPr/>
            </p:nvSpPr>
            <p:spPr bwMode="auto">
              <a:xfrm>
                <a:off x="2469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  <p:sp>
            <p:nvSpPr>
              <p:cNvPr id="6383" name="Rectangle 477"/>
              <p:cNvSpPr>
                <a:spLocks noChangeArrowheads="1"/>
              </p:cNvSpPr>
              <p:nvPr/>
            </p:nvSpPr>
            <p:spPr bwMode="auto">
              <a:xfrm>
                <a:off x="2924" y="3241"/>
                <a:ext cx="10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6º</a:t>
                </a:r>
                <a:endParaRPr lang="es-ES"/>
              </a:p>
            </p:txBody>
          </p:sp>
          <p:sp>
            <p:nvSpPr>
              <p:cNvPr id="6384" name="Rectangle 478"/>
              <p:cNvSpPr>
                <a:spLocks noChangeArrowheads="1"/>
              </p:cNvSpPr>
              <p:nvPr/>
            </p:nvSpPr>
            <p:spPr bwMode="auto">
              <a:xfrm>
                <a:off x="2837" y="3351"/>
                <a:ext cx="26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Verdana" pitchFamily="34" charset="0"/>
                  </a:rPr>
                  <a:t>Grado</a:t>
                </a:r>
                <a:endParaRPr lang="es-ES"/>
              </a:p>
            </p:txBody>
          </p:sp>
        </p:grpSp>
        <p:sp>
          <p:nvSpPr>
            <p:cNvPr id="6158" name="Rectangle 480"/>
            <p:cNvSpPr>
              <a:spLocks noChangeArrowheads="1"/>
            </p:cNvSpPr>
            <p:nvPr/>
          </p:nvSpPr>
          <p:spPr bwMode="auto">
            <a:xfrm>
              <a:off x="3300" y="3241"/>
              <a:ext cx="1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7º</a:t>
              </a:r>
              <a:endParaRPr lang="es-ES"/>
            </a:p>
          </p:txBody>
        </p:sp>
        <p:sp>
          <p:nvSpPr>
            <p:cNvPr id="6159" name="Rectangle 481"/>
            <p:cNvSpPr>
              <a:spLocks noChangeArrowheads="1"/>
            </p:cNvSpPr>
            <p:nvPr/>
          </p:nvSpPr>
          <p:spPr bwMode="auto">
            <a:xfrm>
              <a:off x="3214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60" name="Rectangle 482"/>
            <p:cNvSpPr>
              <a:spLocks noChangeArrowheads="1"/>
            </p:cNvSpPr>
            <p:nvPr/>
          </p:nvSpPr>
          <p:spPr bwMode="auto">
            <a:xfrm>
              <a:off x="3668" y="3241"/>
              <a:ext cx="1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8º</a:t>
              </a:r>
              <a:endParaRPr lang="es-ES"/>
            </a:p>
          </p:txBody>
        </p:sp>
        <p:sp>
          <p:nvSpPr>
            <p:cNvPr id="6161" name="Rectangle 483"/>
            <p:cNvSpPr>
              <a:spLocks noChangeArrowheads="1"/>
            </p:cNvSpPr>
            <p:nvPr/>
          </p:nvSpPr>
          <p:spPr bwMode="auto">
            <a:xfrm>
              <a:off x="3582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62" name="Rectangle 484"/>
            <p:cNvSpPr>
              <a:spLocks noChangeArrowheads="1"/>
            </p:cNvSpPr>
            <p:nvPr/>
          </p:nvSpPr>
          <p:spPr bwMode="auto">
            <a:xfrm>
              <a:off x="4036" y="3241"/>
              <a:ext cx="1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9º</a:t>
              </a:r>
              <a:endParaRPr lang="es-ES"/>
            </a:p>
          </p:txBody>
        </p:sp>
        <p:sp>
          <p:nvSpPr>
            <p:cNvPr id="6163" name="Rectangle 485"/>
            <p:cNvSpPr>
              <a:spLocks noChangeArrowheads="1"/>
            </p:cNvSpPr>
            <p:nvPr/>
          </p:nvSpPr>
          <p:spPr bwMode="auto">
            <a:xfrm>
              <a:off x="3950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64" name="Rectangle 486"/>
            <p:cNvSpPr>
              <a:spLocks noChangeArrowheads="1"/>
            </p:cNvSpPr>
            <p:nvPr/>
          </p:nvSpPr>
          <p:spPr bwMode="auto">
            <a:xfrm>
              <a:off x="4381" y="3241"/>
              <a:ext cx="16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10º</a:t>
              </a:r>
              <a:endParaRPr lang="es-ES"/>
            </a:p>
          </p:txBody>
        </p:sp>
        <p:sp>
          <p:nvSpPr>
            <p:cNvPr id="6165" name="Rectangle 487"/>
            <p:cNvSpPr>
              <a:spLocks noChangeArrowheads="1"/>
            </p:cNvSpPr>
            <p:nvPr/>
          </p:nvSpPr>
          <p:spPr bwMode="auto">
            <a:xfrm>
              <a:off x="4318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66" name="Rectangle 488"/>
            <p:cNvSpPr>
              <a:spLocks noChangeArrowheads="1"/>
            </p:cNvSpPr>
            <p:nvPr/>
          </p:nvSpPr>
          <p:spPr bwMode="auto">
            <a:xfrm>
              <a:off x="4749" y="3241"/>
              <a:ext cx="16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11º</a:t>
              </a:r>
              <a:endParaRPr lang="es-ES"/>
            </a:p>
          </p:txBody>
        </p:sp>
        <p:sp>
          <p:nvSpPr>
            <p:cNvPr id="6167" name="Rectangle 489"/>
            <p:cNvSpPr>
              <a:spLocks noChangeArrowheads="1"/>
            </p:cNvSpPr>
            <p:nvPr/>
          </p:nvSpPr>
          <p:spPr bwMode="auto">
            <a:xfrm>
              <a:off x="4686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68" name="Rectangle 490"/>
            <p:cNvSpPr>
              <a:spLocks noChangeArrowheads="1"/>
            </p:cNvSpPr>
            <p:nvPr/>
          </p:nvSpPr>
          <p:spPr bwMode="auto">
            <a:xfrm>
              <a:off x="5117" y="3241"/>
              <a:ext cx="16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12º</a:t>
              </a:r>
              <a:endParaRPr lang="es-ES"/>
            </a:p>
          </p:txBody>
        </p:sp>
        <p:sp>
          <p:nvSpPr>
            <p:cNvPr id="6169" name="Rectangle 491"/>
            <p:cNvSpPr>
              <a:spLocks noChangeArrowheads="1"/>
            </p:cNvSpPr>
            <p:nvPr/>
          </p:nvSpPr>
          <p:spPr bwMode="auto">
            <a:xfrm>
              <a:off x="5055" y="3351"/>
              <a:ext cx="26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Grado</a:t>
              </a:r>
              <a:endParaRPr lang="es-ES"/>
            </a:p>
          </p:txBody>
        </p:sp>
        <p:sp>
          <p:nvSpPr>
            <p:cNvPr id="6170" name="Rectangle 492"/>
            <p:cNvSpPr>
              <a:spLocks noChangeArrowheads="1"/>
            </p:cNvSpPr>
            <p:nvPr/>
          </p:nvSpPr>
          <p:spPr bwMode="auto">
            <a:xfrm rot="-5400000">
              <a:off x="-52" y="2307"/>
              <a:ext cx="107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Cantidad de estudiantes</a:t>
              </a:r>
              <a:endParaRPr lang="es-ES"/>
            </a:p>
          </p:txBody>
        </p:sp>
        <p:sp>
          <p:nvSpPr>
            <p:cNvPr id="6171" name="Rectangle 493"/>
            <p:cNvSpPr>
              <a:spLocks noChangeArrowheads="1"/>
            </p:cNvSpPr>
            <p:nvPr/>
          </p:nvSpPr>
          <p:spPr bwMode="auto">
            <a:xfrm>
              <a:off x="1513" y="3554"/>
              <a:ext cx="3275" cy="14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" name="Line 494"/>
            <p:cNvSpPr>
              <a:spLocks noChangeShapeType="1"/>
            </p:cNvSpPr>
            <p:nvPr/>
          </p:nvSpPr>
          <p:spPr bwMode="auto">
            <a:xfrm>
              <a:off x="1545" y="3625"/>
              <a:ext cx="313" cy="0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173" name="Rectangle 495"/>
            <p:cNvSpPr>
              <a:spLocks noChangeArrowheads="1"/>
            </p:cNvSpPr>
            <p:nvPr/>
          </p:nvSpPr>
          <p:spPr bwMode="auto">
            <a:xfrm>
              <a:off x="1678" y="3601"/>
              <a:ext cx="39" cy="4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" name="Rectangle 496"/>
            <p:cNvSpPr>
              <a:spLocks noChangeArrowheads="1"/>
            </p:cNvSpPr>
            <p:nvPr/>
          </p:nvSpPr>
          <p:spPr bwMode="auto">
            <a:xfrm>
              <a:off x="1882" y="3570"/>
              <a:ext cx="140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Matrícula por grado (Año 2010)</a:t>
              </a:r>
              <a:endParaRPr lang="es-ES"/>
            </a:p>
          </p:txBody>
        </p:sp>
        <p:sp>
          <p:nvSpPr>
            <p:cNvPr id="6175" name="Rectangle 497"/>
            <p:cNvSpPr>
              <a:spLocks noChangeArrowheads="1"/>
            </p:cNvSpPr>
            <p:nvPr/>
          </p:nvSpPr>
          <p:spPr bwMode="auto">
            <a:xfrm>
              <a:off x="3323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" name="Rectangle 498"/>
            <p:cNvSpPr>
              <a:spLocks noChangeArrowheads="1"/>
            </p:cNvSpPr>
            <p:nvPr/>
          </p:nvSpPr>
          <p:spPr bwMode="auto">
            <a:xfrm>
              <a:off x="3370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" name="Rectangle 499"/>
            <p:cNvSpPr>
              <a:spLocks noChangeArrowheads="1"/>
            </p:cNvSpPr>
            <p:nvPr/>
          </p:nvSpPr>
          <p:spPr bwMode="auto">
            <a:xfrm>
              <a:off x="3417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" name="Rectangle 500"/>
            <p:cNvSpPr>
              <a:spLocks noChangeArrowheads="1"/>
            </p:cNvSpPr>
            <p:nvPr/>
          </p:nvSpPr>
          <p:spPr bwMode="auto">
            <a:xfrm>
              <a:off x="3464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" name="Rectangle 501"/>
            <p:cNvSpPr>
              <a:spLocks noChangeArrowheads="1"/>
            </p:cNvSpPr>
            <p:nvPr/>
          </p:nvSpPr>
          <p:spPr bwMode="auto">
            <a:xfrm>
              <a:off x="3511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" name="Rectangle 502"/>
            <p:cNvSpPr>
              <a:spLocks noChangeArrowheads="1"/>
            </p:cNvSpPr>
            <p:nvPr/>
          </p:nvSpPr>
          <p:spPr bwMode="auto">
            <a:xfrm>
              <a:off x="3558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" name="Rectangle 503"/>
            <p:cNvSpPr>
              <a:spLocks noChangeArrowheads="1"/>
            </p:cNvSpPr>
            <p:nvPr/>
          </p:nvSpPr>
          <p:spPr bwMode="auto">
            <a:xfrm>
              <a:off x="3605" y="3617"/>
              <a:ext cx="16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" name="Freeform 504"/>
            <p:cNvSpPr>
              <a:spLocks/>
            </p:cNvSpPr>
            <p:nvPr/>
          </p:nvSpPr>
          <p:spPr bwMode="auto">
            <a:xfrm>
              <a:off x="3456" y="3601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4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183" name="Rectangle 505"/>
            <p:cNvSpPr>
              <a:spLocks noChangeArrowheads="1"/>
            </p:cNvSpPr>
            <p:nvPr/>
          </p:nvSpPr>
          <p:spPr bwMode="auto">
            <a:xfrm>
              <a:off x="3660" y="3570"/>
              <a:ext cx="108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Edad teórica (Año 2010)</a:t>
              </a:r>
              <a:endParaRPr lang="es-ES"/>
            </a:p>
          </p:txBody>
        </p:sp>
        <p:sp>
          <p:nvSpPr>
            <p:cNvPr id="6184" name="Rectangle 506"/>
            <p:cNvSpPr>
              <a:spLocks noChangeArrowheads="1"/>
            </p:cNvSpPr>
            <p:nvPr/>
          </p:nvSpPr>
          <p:spPr bwMode="auto">
            <a:xfrm>
              <a:off x="197" y="1110"/>
              <a:ext cx="5312" cy="26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50" name="Text Box 507"/>
          <p:cNvSpPr txBox="1">
            <a:spLocks noChangeArrowheads="1"/>
          </p:cNvSpPr>
          <p:nvPr/>
        </p:nvSpPr>
        <p:spPr bwMode="auto">
          <a:xfrm>
            <a:off x="1403350" y="6321425"/>
            <a:ext cx="727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/>
              <a:t>Fuente: Relevamiento Anual año 2010, Ministerio de Educación de la provincia de Formosa. </a:t>
            </a:r>
          </a:p>
        </p:txBody>
      </p:sp>
      <p:sp>
        <p:nvSpPr>
          <p:cNvPr id="2" name="1 Flecha arriba y abajo"/>
          <p:cNvSpPr/>
          <p:nvPr/>
        </p:nvSpPr>
        <p:spPr>
          <a:xfrm>
            <a:off x="2886075" y="3144838"/>
            <a:ext cx="261938" cy="560387"/>
          </a:xfrm>
          <a:prstGeom prst="upDownArrow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7" name="236 Flecha arriba y abajo"/>
          <p:cNvSpPr/>
          <p:nvPr/>
        </p:nvSpPr>
        <p:spPr>
          <a:xfrm>
            <a:off x="4054475" y="3125788"/>
            <a:ext cx="261938" cy="742950"/>
          </a:xfrm>
          <a:prstGeom prst="upDownArrow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8" name="237 Flecha arriba y abajo"/>
          <p:cNvSpPr/>
          <p:nvPr/>
        </p:nvSpPr>
        <p:spPr>
          <a:xfrm>
            <a:off x="1871663" y="3019425"/>
            <a:ext cx="193675" cy="336550"/>
          </a:xfrm>
          <a:prstGeom prst="upDownArrow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9" name="238 Flecha arriba y abajo"/>
          <p:cNvSpPr/>
          <p:nvPr/>
        </p:nvSpPr>
        <p:spPr>
          <a:xfrm>
            <a:off x="6021388" y="3516313"/>
            <a:ext cx="198437" cy="720725"/>
          </a:xfrm>
          <a:prstGeom prst="upDownArrow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2 Flecha doblada"/>
          <p:cNvSpPr/>
          <p:nvPr/>
        </p:nvSpPr>
        <p:spPr>
          <a:xfrm>
            <a:off x="6083300" y="3146425"/>
            <a:ext cx="1771650" cy="34607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7" grpId="0" animBg="1"/>
      <p:bldP spid="238" grpId="0" animBg="1"/>
      <p:bldP spid="2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27088" y="549275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Matrícula Según Condición de Edad </a:t>
            </a:r>
            <a:r>
              <a:rPr lang="es-ES" sz="2400" b="1" dirty="0">
                <a:solidFill>
                  <a:srgbClr val="FF0000"/>
                </a:solidFill>
              </a:rPr>
              <a:t> 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Promedio Zonal de </a:t>
            </a:r>
            <a:r>
              <a:rPr lang="es-ES" sz="2400" dirty="0" err="1">
                <a:solidFill>
                  <a:srgbClr val="FF0000"/>
                </a:solidFill>
              </a:rPr>
              <a:t>Laishi</a:t>
            </a:r>
            <a:r>
              <a:rPr lang="es-ES" sz="2400" dirty="0">
                <a:solidFill>
                  <a:srgbClr val="FF0000"/>
                </a:solidFill>
              </a:rPr>
              <a:t> Urbano </a:t>
            </a:r>
            <a:r>
              <a:rPr lang="es-ES" sz="2800" dirty="0">
                <a:solidFill>
                  <a:srgbClr val="FF0000"/>
                </a:solidFill>
              </a:rPr>
              <a:t>30,6</a:t>
            </a:r>
            <a:r>
              <a:rPr lang="es-ES" sz="2400" dirty="0">
                <a:solidFill>
                  <a:srgbClr val="FF0000"/>
                </a:solidFill>
              </a:rPr>
              <a:t>  </a:t>
            </a:r>
            <a:r>
              <a:rPr lang="es-ES" sz="2400" dirty="0">
                <a:solidFill>
                  <a:schemeClr val="tx2"/>
                </a:solidFill>
              </a:rPr>
              <a:t>%</a:t>
            </a: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8198" name="Picture 6" descr="Laishi Urb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00250"/>
            <a:ext cx="8539163" cy="457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088" y="549275"/>
            <a:ext cx="7705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Matrícula Según Condición de Edad </a:t>
            </a:r>
            <a:r>
              <a:rPr lang="es-ES" sz="2800" b="1" dirty="0">
                <a:solidFill>
                  <a:srgbClr val="FF0000"/>
                </a:solidFill>
              </a:rPr>
              <a:t> </a:t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dirty="0">
                <a:solidFill>
                  <a:srgbClr val="FF0000"/>
                </a:solidFill>
              </a:rPr>
              <a:t>Promedio Zonal de </a:t>
            </a:r>
            <a:r>
              <a:rPr lang="es-ES" sz="2800" dirty="0" err="1">
                <a:solidFill>
                  <a:srgbClr val="FF0000"/>
                </a:solidFill>
              </a:rPr>
              <a:t>Laishi</a:t>
            </a:r>
            <a:r>
              <a:rPr lang="es-ES" sz="2800" dirty="0">
                <a:solidFill>
                  <a:srgbClr val="FF0000"/>
                </a:solidFill>
              </a:rPr>
              <a:t> Rural 37,1 %</a:t>
            </a:r>
          </a:p>
        </p:txBody>
      </p:sp>
      <p:pic>
        <p:nvPicPr>
          <p:cNvPr id="9219" name="Picture 3" descr="Laishi Ru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4"/>
            <a:ext cx="8675687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3200" dirty="0" smtClean="0">
                <a:solidFill>
                  <a:srgbClr val="FFC000"/>
                </a:solidFill>
              </a:rPr>
              <a:t>La pérdida de alumnos es en secundaria la  constante más significativa</a:t>
            </a:r>
            <a:endParaRPr lang="es-ES" sz="32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8524" name="Group 332"/>
          <p:cNvGraphicFramePr>
            <a:graphicFrameLocks noGrp="1"/>
          </p:cNvGraphicFramePr>
          <p:nvPr/>
        </p:nvGraphicFramePr>
        <p:xfrm>
          <a:off x="611188" y="1700211"/>
          <a:ext cx="7777162" cy="4729184"/>
        </p:xfrm>
        <a:graphic>
          <a:graphicData uri="http://schemas.openxmlformats.org/drawingml/2006/table">
            <a:tbl>
              <a:tblPr/>
              <a:tblGrid>
                <a:gridCol w="1311275"/>
                <a:gridCol w="1077912"/>
                <a:gridCol w="1077913"/>
                <a:gridCol w="1076325"/>
                <a:gridCol w="1077912"/>
                <a:gridCol w="1077913"/>
                <a:gridCol w="1077912"/>
              </a:tblGrid>
              <a:tr h="7106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Año_de</a:t>
                      </a:r>
                      <a:r>
                        <a:rPr kumimoji="0" 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Estudio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12472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12369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12892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14958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16152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15702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13975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14212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13953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14910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14378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14293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11093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11084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11722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10954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11843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11708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7250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9319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9148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9257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9216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10125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6636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6452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7749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7219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7604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7751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12º Año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5380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5319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5326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6066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6083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6726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6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56806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58755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60790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63364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65276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66305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079500"/>
          </a:xfrm>
        </p:spPr>
        <p:txBody>
          <a:bodyPr/>
          <a:lstStyle/>
          <a:p>
            <a:r>
              <a:rPr lang="es-ES" sz="2800" b="1"/>
              <a:t>Matrícula Según Condición de Edad </a:t>
            </a:r>
            <a:br>
              <a:rPr lang="es-ES" sz="2800" b="1"/>
            </a:br>
            <a:r>
              <a:rPr lang="es-ES" sz="2800"/>
              <a:t>  Promedio </a:t>
            </a:r>
            <a:r>
              <a:rPr lang="es-ES" sz="2400"/>
              <a:t>Provincial 35,3 %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2" name="Picture 4" descr="ScreenHunter_09 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57338"/>
            <a:ext cx="8572559" cy="4943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srgbClr val="FFFF00"/>
                </a:solidFill>
              </a:rPr>
              <a:t>Áreas atención prioritaria 2012: ámbito rural</a:t>
            </a:r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4928" y="317487"/>
            <a:ext cx="6597666" cy="1325563"/>
          </a:xfrm>
        </p:spPr>
        <p:txBody>
          <a:bodyPr/>
          <a:lstStyle/>
          <a:p>
            <a:pPr eaLnBrk="1" hangingPunct="1">
              <a:defRPr/>
            </a:pP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sz="4800" b="1" cap="all" dirty="0" smtClean="0">
                <a:solidFill>
                  <a:schemeClr val="tx1"/>
                </a:solidFill>
              </a:rPr>
              <a:t>Las Escuelas de Modalidad Rural </a:t>
            </a:r>
            <a:r>
              <a:rPr lang="es-AR" b="1" dirty="0" smtClean="0"/>
              <a:t/>
            </a:r>
            <a:br>
              <a:rPr lang="es-AR" b="1" dirty="0" smtClean="0"/>
            </a:br>
            <a:endParaRPr lang="es-AR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3175" y="1571612"/>
            <a:ext cx="6286544" cy="5286388"/>
          </a:xfrm>
        </p:spPr>
        <p:txBody>
          <a:bodyPr/>
          <a:lstStyle/>
          <a:p>
            <a:pPr eaLnBrk="1" hangingPunct="1">
              <a:defRPr/>
            </a:pPr>
            <a:endParaRPr lang="es-AR" dirty="0" smtClean="0"/>
          </a:p>
          <a:p>
            <a:pPr algn="just" eaLnBrk="1" hangingPunct="1">
              <a:defRPr/>
            </a:pPr>
            <a:r>
              <a:rPr lang="es-AR" sz="4000" dirty="0" smtClean="0"/>
              <a:t>Están en condiciones  de enfrentar los desafíos, y</a:t>
            </a:r>
          </a:p>
          <a:p>
            <a:pPr algn="just" eaLnBrk="1" hangingPunct="1">
              <a:buNone/>
              <a:defRPr/>
            </a:pPr>
            <a:endParaRPr lang="es-AR" sz="1500" dirty="0" smtClean="0"/>
          </a:p>
          <a:p>
            <a:pPr algn="just" eaLnBrk="1" hangingPunct="1">
              <a:defRPr/>
            </a:pPr>
            <a:r>
              <a:rPr lang="es-AR" sz="4000" dirty="0" smtClean="0"/>
              <a:t>Brindar una educación de calidad a todos los niños y niñas de nuestra provincia.</a:t>
            </a:r>
          </a:p>
          <a:p>
            <a:pPr algn="just" eaLnBrk="1" hangingPunct="1">
              <a:buNone/>
              <a:defRPr/>
            </a:pPr>
            <a:endParaRPr lang="es-AR" sz="36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AR" sz="3600" dirty="0" smtClean="0"/>
              <a:t>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23850" y="1700213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s-AR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 descr="bandera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WER.3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PAWER.3</Template>
  <TotalTime>217</TotalTime>
  <Words>1279</Words>
  <Application>Microsoft Office PowerPoint</Application>
  <PresentationFormat>Presentación en pantalla (4:3)</PresentationFormat>
  <Paragraphs>393</Paragraphs>
  <Slides>51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PAWER.3</vt:lpstr>
      <vt:lpstr>Diapositiva 1</vt:lpstr>
      <vt:lpstr>Diapositiva 2</vt:lpstr>
      <vt:lpstr>Diapositiva 3</vt:lpstr>
      <vt:lpstr>Diapositiva 4</vt:lpstr>
      <vt:lpstr>Diapositiva 5</vt:lpstr>
      <vt:lpstr>La pérdida de alumnos es en secundaria la  constante más significativa</vt:lpstr>
      <vt:lpstr>Matrícula Según Condición de Edad    Promedio Provincial 35,3 %</vt:lpstr>
      <vt:lpstr>Áreas atención prioritaria 2012: ámbito rural</vt:lpstr>
      <vt:lpstr> Las Escuelas de Modalidad Rural  </vt:lpstr>
      <vt:lpstr>Diapositiva 10</vt:lpstr>
      <vt:lpstr>-Equidad  -Eficiencia                  -Relevancia  -Pertinencia  -Eficacia</vt:lpstr>
      <vt:lpstr>Tres grandes desafíos de la Educación de la   Modalidad   Rural:  -Recuperar la gobernabilidad.  -Fortalecer lo pedagógico.  -Superar la falta de sentido </vt:lpstr>
      <vt:lpstr> Para enfrentar esos desafíos </vt:lpstr>
      <vt:lpstr>Diapositiva 14</vt:lpstr>
      <vt:lpstr>Líneas de Política Educativa Provincial Res. 314/12 </vt:lpstr>
      <vt:lpstr>Orientaciones para el enfoque de desarrollo de capacidades</vt:lpstr>
      <vt:lpstr>Comprensión lectora:</vt:lpstr>
      <vt:lpstr>Expresión oral, producción escrita y otras competencias comunicativas</vt:lpstr>
      <vt:lpstr>Trabajo con otros</vt:lpstr>
      <vt:lpstr>Juicio crítico</vt:lpstr>
      <vt:lpstr>Resolución de problemas</vt:lpstr>
      <vt:lpstr>Diapositiva 22</vt:lpstr>
      <vt:lpstr>Orientaciones para el enfoque de escolarización plena</vt:lpstr>
      <vt:lpstr>Ministerio de Educación de la  Nación en articulación con la  </vt:lpstr>
      <vt:lpstr>Diapositiva 25</vt:lpstr>
      <vt:lpstr>Diapositiva 26</vt:lpstr>
      <vt:lpstr>LA MODALIDAD DE EDUCACION RURAL                    deberá</vt:lpstr>
      <vt:lpstr>     -   Fortalecimiento de los proyectos pedagógicos productivos.    -   AFIANZAR LA ALIANZA ESTRATÉGICA  ENTRE EDUCACIÓN , PRODUCCIÓN, TRABAJO  Y  DESARROLLO COMUNITARIO , VINCULADAS CON ACTIVIDADES PRODUCTIVAS LOCALES.  -   MANTENER VÍNCULOS CON EL NÚCLEO FAMILIAR Y MEDIO DE PERTENENCIA.  -   GENERAR UNA VISIÓN INTEGRAL DE LA EDUCACIÓN RURAL VISTA COMO UN PROCESO CONTINUO.     -  implementar el paradigma productivo en las actividades escolares  en relación con la comunidad. </vt:lpstr>
      <vt:lpstr> CONJUNCION DEL sistema educativo y otros organismos</vt:lpstr>
      <vt:lpstr>SE FORMA PARA ELLO CON LOS INTEGRANTES DEL EQUIPO TÁCTICO UN EQUIPO DE ANIMACIÓN PROMOCIÓN</vt:lpstr>
      <vt:lpstr>Diapositiva 31</vt:lpstr>
      <vt:lpstr>Diapositiva 32</vt:lpstr>
      <vt:lpstr>-  Establecer mecanismos de articulación con unidades educativas que coexisten en un mismo paraje o colonia.    -  La Dirección de la escuela primaria colabore con la información y apoyo logístico a las direcciones de la escuelas de Nivel  Inicial y Nivel Secundario que tengan servicios en esa sede.</vt:lpstr>
      <vt:lpstr>Diapositiva 34</vt:lpstr>
      <vt:lpstr>Diapositiva 35</vt:lpstr>
      <vt:lpstr>Diapositiva 36</vt:lpstr>
      <vt:lpstr>     </vt:lpstr>
      <vt:lpstr>Diapositiva 38</vt:lpstr>
      <vt:lpstr>Diapositiva 39</vt:lpstr>
      <vt:lpstr>Indicadores Primaria</vt:lpstr>
      <vt:lpstr>Indicadores Secundaria</vt:lpstr>
      <vt:lpstr>Matrícula Según Condición de Edad    Promedio Provincial 35,3 %</vt:lpstr>
      <vt:lpstr>Diapositiva 43</vt:lpstr>
      <vt:lpstr>Diapositiva 44</vt:lpstr>
      <vt:lpstr>Diapositiva 45</vt:lpstr>
      <vt:lpstr>Indicadores Primaria</vt:lpstr>
      <vt:lpstr>Indicadores Secundaria</vt:lpstr>
      <vt:lpstr>Matrícula Según Condición de Edad    Promedio Provincial 35,3 %</vt:lpstr>
      <vt:lpstr>Diapositiva 49</vt:lpstr>
      <vt:lpstr>Diapositiva 50</vt:lpstr>
      <vt:lpstr>Diapositiva 51</vt:lpstr>
    </vt:vector>
  </TitlesOfParts>
  <Company>DurieSpain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 SP3 Relax Edition 2</dc:creator>
  <cp:lastModifiedBy>alberto</cp:lastModifiedBy>
  <cp:revision>47</cp:revision>
  <dcterms:created xsi:type="dcterms:W3CDTF">2012-06-18T16:03:56Z</dcterms:created>
  <dcterms:modified xsi:type="dcterms:W3CDTF">2012-07-04T00:31:38Z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1590731</vt:lpwstr>
  </property>
  <property fmtid="{D5CDD505-2E9C-101B-9397-08002B2CF9AE}" name="NXPowerLiteSettings" pid="3">
    <vt:lpwstr>F7200358026400</vt:lpwstr>
  </property>
  <property fmtid="{D5CDD505-2E9C-101B-9397-08002B2CF9AE}" name="NXPowerLiteVersion" pid="4">
    <vt:lpwstr>D5.0.5</vt:lpwstr>
  </property>
</Properties>
</file>